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customXml/itemProps13.xml" ContentType="application/vnd.openxmlformats-officedocument.customXmlPropertie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78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9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customXml/itemProps6.xml" ContentType="application/vnd.openxmlformats-officedocument.customXmlPropertie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customXml/itemProps18.xml" ContentType="application/vnd.openxmlformats-officedocument.customXmlProperties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customXml/itemProps14.xml" ContentType="application/vnd.openxmlformats-officedocument.customXmlProperties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Override PartName="/ppt/presentation.xml" ContentType="application/vnd.openxmlformats-officedocument.presentationml.presentation.main+xml"/>
  <Override PartName="/customXml/itemProps10.xml" ContentType="application/vnd.openxmlformats-officedocument.customXmlProperties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tags/tag64.xml" ContentType="application/vnd.openxmlformats-officedocument.presentationml.tags+xml"/>
  <Override PartName="/ppt/tags/tag73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customXml/itemProps9.xml" ContentType="application/vnd.openxmlformats-officedocument.customXml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62.xml" ContentType="application/vnd.openxmlformats-officedocument.presentationml.tags+xml"/>
  <Override PartName="/ppt/tags/tag71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customXml/itemProps7.xml" ContentType="application/vnd.openxmlformats-officedocument.customXmlPropertie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customXml/itemProps5.xml" ContentType="application/vnd.openxmlformats-officedocument.customXmlProperties+xml"/>
  <Override PartName="/customXml/itemProps17.xml" ContentType="application/vnd.openxmlformats-officedocument.customXmlProperties+xml"/>
  <Override PartName="/customXml/itemProps19.xml" ContentType="application/vnd.openxmlformats-officedocument.customXmlProperties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15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customXml/itemProps11.xml" ContentType="application/vnd.openxmlformats-officedocument.customXmlProperties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customXml/itemProps8.xml" ContentType="application/vnd.openxmlformats-officedocument.customXml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customXml/itemProps16.xml" ContentType="application/vnd.openxmlformats-officedocument.customXmlPropertie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customXml/itemProps12.xml" ContentType="application/vnd.openxmlformats-officedocument.customXmlPropertie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20"/>
  </p:sldMasterIdLst>
  <p:notesMasterIdLst>
    <p:notesMasterId r:id="rId28"/>
  </p:notesMasterIdLst>
  <p:handoutMasterIdLst>
    <p:handoutMasterId r:id="rId29"/>
  </p:handoutMasterIdLst>
  <p:sldIdLst>
    <p:sldId id="931" r:id="rId21"/>
    <p:sldId id="1066" r:id="rId22"/>
    <p:sldId id="1046" r:id="rId23"/>
    <p:sldId id="1055" r:id="rId24"/>
    <p:sldId id="1056" r:id="rId25"/>
    <p:sldId id="1057" r:id="rId26"/>
    <p:sldId id="1084" r:id="rId27"/>
  </p:sldIdLst>
  <p:sldSz cx="12198350" cy="6858000"/>
  <p:notesSz cx="9928225" cy="14357350"/>
  <p:custDataLst>
    <p:custData r:id="rId1"/>
    <p:tags r:id="rId30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1F1F3"/>
    <a:srgbClr val="96B4D7"/>
    <a:srgbClr val="FF0000"/>
    <a:srgbClr val="FF9900"/>
    <a:srgbClr val="EBEBE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9" autoAdjust="0"/>
    <p:restoredTop sz="90303" autoAdjust="0"/>
  </p:normalViewPr>
  <p:slideViewPr>
    <p:cSldViewPr showGuides="1">
      <p:cViewPr varScale="1">
        <p:scale>
          <a:sx n="122" d="100"/>
          <a:sy n="122" d="100"/>
        </p:scale>
        <p:origin x="-108" y="-348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orient="horz" pos="1071"/>
        <p:guide orient="horz" pos="3702"/>
        <p:guide orient="horz" pos="981"/>
        <p:guide orient="horz" pos="3793"/>
        <p:guide pos="395"/>
        <p:guide pos="3842"/>
        <p:guide pos="3933"/>
        <p:guide pos="7380"/>
        <p:guide pos="5566"/>
        <p:guide pos="2663"/>
        <p:guide pos="2753"/>
        <p:guide pos="6382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82"/>
    </p:cViewPr>
  </p:sorterViewPr>
  <p:notesViewPr>
    <p:cSldViewPr showGuides="1">
      <p:cViewPr varScale="1">
        <p:scale>
          <a:sx n="76" d="100"/>
          <a:sy n="76" d="100"/>
        </p:scale>
        <p:origin x="2982" y="120"/>
      </p:cViewPr>
      <p:guideLst>
        <p:guide orient="horz" pos="4523"/>
        <p:guide pos="3127"/>
      </p:guideLst>
    </p:cSldViewPr>
  </p:notesViewPr>
  <p:gridSpacing cx="147473988" cy="1474739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1" y="0"/>
            <a:ext cx="9928225" cy="979872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28080" tIns="64040" rIns="128080" bIns="64040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4544516" cy="7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t" anchorCtr="0" compatLnSpc="1">
            <a:prstTxWarp prst="textNoShape">
              <a:avLst/>
            </a:prstTxWarp>
          </a:bodyPr>
          <a:lstStyle>
            <a:lvl1pPr defTabSz="1320825">
              <a:spcBef>
                <a:spcPct val="0"/>
              </a:spcBef>
              <a:defRPr sz="17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83711" y="0"/>
            <a:ext cx="4544515" cy="7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t" anchorCtr="0" compatLnSpc="1">
            <a:prstTxWarp prst="textNoShape">
              <a:avLst/>
            </a:prstTxWarp>
          </a:bodyPr>
          <a:lstStyle>
            <a:lvl1pPr algn="r" defTabSz="1320825">
              <a:spcBef>
                <a:spcPct val="0"/>
              </a:spcBef>
              <a:defRPr sz="17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13582360"/>
            <a:ext cx="4544516" cy="7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b" anchorCtr="0" compatLnSpc="1">
            <a:prstTxWarp prst="textNoShape">
              <a:avLst/>
            </a:prstTxWarp>
          </a:bodyPr>
          <a:lstStyle>
            <a:lvl1pPr defTabSz="1320825">
              <a:spcBef>
                <a:spcPct val="0"/>
              </a:spcBef>
              <a:defRPr sz="17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83711" y="13582360"/>
            <a:ext cx="4544515" cy="7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b" anchorCtr="0" compatLnSpc="1">
            <a:prstTxWarp prst="textNoShape">
              <a:avLst/>
            </a:prstTxWarp>
          </a:bodyPr>
          <a:lstStyle>
            <a:lvl1pPr algn="r" defTabSz="1320825">
              <a:spcBef>
                <a:spcPct val="0"/>
              </a:spcBef>
              <a:defRPr sz="17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4544516" cy="7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t" anchorCtr="0" compatLnSpc="1">
            <a:prstTxWarp prst="textNoShape">
              <a:avLst/>
            </a:prstTxWarp>
          </a:bodyPr>
          <a:lstStyle>
            <a:lvl1pPr defTabSz="1320825">
              <a:spcBef>
                <a:spcPct val="0"/>
              </a:spcBef>
              <a:defRPr sz="17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83710" y="0"/>
            <a:ext cx="4542297" cy="77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t" anchorCtr="0" compatLnSpc="1">
            <a:prstTxWarp prst="textNoShape">
              <a:avLst/>
            </a:prstTxWarp>
          </a:bodyPr>
          <a:lstStyle>
            <a:lvl1pPr algn="r" defTabSz="1320825">
              <a:spcBef>
                <a:spcPct val="0"/>
              </a:spcBef>
              <a:defRPr sz="17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7800" y="1077913"/>
            <a:ext cx="9574213" cy="5383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33014" y="6765569"/>
            <a:ext cx="9262199" cy="640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Textmasterformate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13582360"/>
            <a:ext cx="4544516" cy="77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b" anchorCtr="0" compatLnSpc="1">
            <a:prstTxWarp prst="textNoShape">
              <a:avLst/>
            </a:prstTxWarp>
          </a:bodyPr>
          <a:lstStyle>
            <a:lvl1pPr defTabSz="1320825">
              <a:spcBef>
                <a:spcPct val="0"/>
              </a:spcBef>
              <a:defRPr sz="17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83710" y="13582360"/>
            <a:ext cx="4542297" cy="77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8074" tIns="208074" rIns="208074" bIns="208074" numCol="1" anchor="b" anchorCtr="0" compatLnSpc="1">
            <a:prstTxWarp prst="textNoShape">
              <a:avLst/>
            </a:prstTxWarp>
          </a:bodyPr>
          <a:lstStyle>
            <a:lvl1pPr algn="r" defTabSz="1320825">
              <a:spcBef>
                <a:spcPct val="0"/>
              </a:spcBef>
              <a:defRPr sz="17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Notes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133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65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solidFill>
                  <a:srgbClr val="EEECE1"/>
                </a:solidFill>
              </a:rPr>
              <a:t>Notizen </a:t>
            </a:r>
            <a:fld id="{AD141568-5488-4AC9-B82D-9F5CE1225E2A}" type="slidenum">
              <a:rPr lang="de-DE" smtClean="0">
                <a:solidFill>
                  <a:srgbClr val="EEECE1"/>
                </a:solidFill>
              </a:rPr>
              <a:pPr/>
              <a:t>3</a:t>
            </a:fld>
            <a:endParaRPr lang="de-DE" dirty="0">
              <a:solidFill>
                <a:srgbClr val="EEECE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5.wmf"/><Relationship Id="rId2" Type="http://schemas.openxmlformats.org/officeDocument/2006/relationships/tags" Target="../tags/tag3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customXml" Target="../../customXml/item10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customXml" Target="../../customXml/item13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customXml" Target="../../customXml/item19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customXml" Target="../../customXml/item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21986682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4193" name="think-cell Slide" r:id="rId5" imgW="360" imgH="360" progId="">
              <p:embed/>
            </p:oleObj>
          </a:graphicData>
        </a:graphic>
      </p:graphicFrame>
      <p:pic>
        <p:nvPicPr>
          <p:cNvPr id="33" name="Picture 2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10" t="2369" r="1699" b="2348"/>
          <a:stretch/>
        </p:blipFill>
        <p:spPr bwMode="auto">
          <a:xfrm>
            <a:off x="1" y="1588"/>
            <a:ext cx="12198350" cy="68564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 eaLnBrk="1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dirty="0" smtClean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smtClean="0"/>
              <a:t>Please insert Restrictedity note</a:t>
            </a:r>
            <a:endParaRPr lang="en-US" dirty="0" smtClean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="" xmlns:p14="http://schemas.microsoft.com/office/powerpoint/2010/main" val="266861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="" xmlns:p14="http://schemas.microsoft.com/office/powerpoint/2010/main" val="2557672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smtClean="0"/>
              <a:t>Click to add core message of slide</a:t>
            </a: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22161" y="1412875"/>
            <a:ext cx="10948866" cy="215444"/>
          </a:xfr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Title (description of slide content), Arial 14 </a:t>
            </a:r>
            <a:r>
              <a:rPr lang="en-US" noProof="0" dirty="0" err="1" smtClean="0"/>
              <a:t>pt</a:t>
            </a:r>
            <a:r>
              <a:rPr lang="en-US" noProof="0" dirty="0" smtClean="0"/>
              <a:t>, maximum of 1 line</a:t>
            </a:r>
          </a:p>
        </p:txBody>
      </p:sp>
    </p:spTree>
    <p:extLst>
      <p:ext uri="{BB962C8B-B14F-4D97-AF65-F5344CB8AC3E}">
        <p14:creationId xmlns="" xmlns:p14="http://schemas.microsoft.com/office/powerpoint/2010/main" val="1599423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="" xmlns:p14="http://schemas.microsoft.com/office/powerpoint/2010/main" val="336603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14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931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="" xmlns:p14="http://schemas.microsoft.com/office/powerpoint/2010/main" val="160708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noProof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7347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9" Type="http://schemas.openxmlformats.org/officeDocument/2006/relationships/tags" Target="../tags/tag19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34" Type="http://schemas.openxmlformats.org/officeDocument/2006/relationships/tags" Target="../tags/tag14.xml"/><Relationship Id="rId42" Type="http://schemas.openxmlformats.org/officeDocument/2006/relationships/tags" Target="../tags/tag22.xml"/><Relationship Id="rId47" Type="http://schemas.openxmlformats.org/officeDocument/2006/relationships/tags" Target="../tags/tag27.xml"/><Relationship Id="rId50" Type="http://schemas.openxmlformats.org/officeDocument/2006/relationships/tags" Target="../tags/tag3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33" Type="http://schemas.openxmlformats.org/officeDocument/2006/relationships/tags" Target="../tags/tag13.xml"/><Relationship Id="rId38" Type="http://schemas.openxmlformats.org/officeDocument/2006/relationships/tags" Target="../tags/tag18.xml"/><Relationship Id="rId46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29" Type="http://schemas.openxmlformats.org/officeDocument/2006/relationships/tags" Target="../tags/tag9.xml"/><Relationship Id="rId41" Type="http://schemas.openxmlformats.org/officeDocument/2006/relationships/tags" Target="../tags/tag2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32" Type="http://schemas.openxmlformats.org/officeDocument/2006/relationships/tags" Target="../tags/tag12.xml"/><Relationship Id="rId37" Type="http://schemas.openxmlformats.org/officeDocument/2006/relationships/tags" Target="../tags/tag17.xml"/><Relationship Id="rId40" Type="http://schemas.openxmlformats.org/officeDocument/2006/relationships/tags" Target="../tags/tag20.xml"/><Relationship Id="rId45" Type="http://schemas.openxmlformats.org/officeDocument/2006/relationships/tags" Target="../tags/tag25.xml"/><Relationship Id="rId53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28" Type="http://schemas.openxmlformats.org/officeDocument/2006/relationships/tags" Target="../tags/tag8.xml"/><Relationship Id="rId36" Type="http://schemas.openxmlformats.org/officeDocument/2006/relationships/tags" Target="../tags/tag16.xml"/><Relationship Id="rId49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1.xml"/><Relationship Id="rId44" Type="http://schemas.openxmlformats.org/officeDocument/2006/relationships/tags" Target="../tags/tag24.xml"/><Relationship Id="rId52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Relationship Id="rId30" Type="http://schemas.openxmlformats.org/officeDocument/2006/relationships/tags" Target="../tags/tag10.xml"/><Relationship Id="rId35" Type="http://schemas.openxmlformats.org/officeDocument/2006/relationships/tags" Target="../tags/tag15.xml"/><Relationship Id="rId43" Type="http://schemas.openxmlformats.org/officeDocument/2006/relationships/tags" Target="../tags/tag23.xml"/><Relationship Id="rId48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="" xmlns:p14="http://schemas.microsoft.com/office/powerpoint/2010/main" val="40801547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1173" name="think-cell Slide" r:id="rId52" imgW="360" imgH="360" progId="">
              <p:embed/>
            </p:oleObj>
          </a:graphicData>
        </a:graphic>
      </p:graphicFrame>
      <p:sp>
        <p:nvSpPr>
          <p:cNvPr id="15" name="cdtRectangle 12 Id15"/>
          <p:cNvSpPr>
            <a:spLocks noChangeArrowheads="1"/>
          </p:cNvSpPr>
          <p:nvPr userDrawn="1">
            <p:custDataLst>
              <p:tags r:id="rId23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eaLnBrk="1"/>
            <a:endParaRPr lang="en-US" noProof="0" dirty="0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4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5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cxnSp>
        <p:nvCxnSpPr>
          <p:cNvPr id="3072" name="cdtMasterTags_CL1 Id3072"/>
          <p:cNvCxnSpPr/>
          <p:nvPr userDrawn="1"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 userDrawn="1"/>
        </p:nvPicPr>
        <p:blipFill>
          <a:blip r:embed="rId53"/>
          <a:srcRect/>
          <a:stretch>
            <a:fillRect/>
          </a:stretch>
        </p:blipFill>
        <p:spPr bwMode="auto">
          <a:xfrm>
            <a:off x="10130916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" name="cdtTextBox 12 Id17"/>
          <p:cNvSpPr txBox="1"/>
          <p:nvPr userDrawn="1">
            <p:custDataLst>
              <p:tags r:id="rId49"/>
            </p:custDataLst>
          </p:nvPr>
        </p:nvSpPr>
        <p:spPr>
          <a:xfrm>
            <a:off x="-1" y="6597650"/>
            <a:ext cx="595515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rgbClr val="879BAA"/>
                </a:solidFill>
              </a:rPr>
              <a:t>Restricted © Siemens AG 2017	</a:t>
            </a:r>
            <a:r>
              <a:rPr lang="de-DE" sz="1000" noProof="0" dirty="0" err="1" smtClean="0">
                <a:solidFill>
                  <a:srgbClr val="000000"/>
                </a:solidFill>
              </a:rPr>
              <a:t>January</a:t>
            </a:r>
            <a:r>
              <a:rPr lang="de-DE" sz="1000" noProof="0" dirty="0" smtClean="0">
                <a:solidFill>
                  <a:srgbClr val="000000"/>
                </a:solidFill>
              </a:rPr>
              <a:t> 2017</a:t>
            </a:r>
          </a:p>
        </p:txBody>
      </p:sp>
      <p:sp>
        <p:nvSpPr>
          <p:cNvPr id="69" name="cdtTextBox 11 Id18"/>
          <p:cNvSpPr txBox="1"/>
          <p:nvPr userDrawn="1">
            <p:custDataLst>
              <p:tags r:id="rId50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70" name="cdtTextBox 12 Id17"/>
          <p:cNvSpPr txBox="1"/>
          <p:nvPr userDrawn="1">
            <p:custDataLst>
              <p:tags r:id="rId51"/>
            </p:custDataLst>
          </p:nvPr>
        </p:nvSpPr>
        <p:spPr>
          <a:xfrm>
            <a:off x="8266120" y="6597650"/>
            <a:ext cx="3932230" cy="260350"/>
          </a:xfrm>
          <a:prstGeom prst="rect">
            <a:avLst/>
          </a:prstGeom>
          <a:noFill/>
        </p:spPr>
        <p:txBody>
          <a:bodyPr wrap="square" lIns="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rgbClr val="000000"/>
                </a:solidFill>
              </a:rPr>
              <a:t>PLM and Innovation Excellence – Siemens Operating Model</a:t>
            </a:r>
          </a:p>
        </p:txBody>
      </p:sp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5" r:id="rId2"/>
    <p:sldLayoutId id="2147483705" r:id="rId3"/>
    <p:sldLayoutId id="2147483706" r:id="rId4"/>
    <p:sldLayoutId id="2147483670" r:id="rId5"/>
    <p:sldLayoutId id="2147483692" r:id="rId6"/>
    <p:sldLayoutId id="2147483696" r:id="rId7"/>
    <p:sldLayoutId id="2147483707" r:id="rId8"/>
    <p:sldLayoutId id="2147483683" r:id="rId9"/>
    <p:sldLayoutId id="2147483681" r:id="rId10"/>
    <p:sldLayoutId id="2147483697" r:id="rId11"/>
    <p:sldLayoutId id="2147483691" r:id="rId12"/>
    <p:sldLayoutId id="2147483693" r:id="rId13"/>
    <p:sldLayoutId id="2147483684" r:id="rId14"/>
    <p:sldLayoutId id="2147483685" r:id="rId15"/>
    <p:sldLayoutId id="2147483694" r:id="rId16"/>
    <p:sldLayoutId id="2147483686" r:id="rId17"/>
    <p:sldLayoutId id="2147483688" r:id="rId18"/>
    <p:sldLayoutId id="2147483713" r:id="rId1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00000"/>
        </a:lnSpc>
        <a:spcBef>
          <a:spcPts val="60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00000"/>
        </a:lnSpc>
        <a:spcBef>
          <a:spcPts val="600"/>
        </a:spcBef>
        <a:spcAft>
          <a:spcPct val="0"/>
        </a:spcAft>
        <a:buClr>
          <a:srgbClr val="3C464B"/>
        </a:buClr>
        <a:buFont typeface="Arial" panose="020B0604020202020204" pitchFamily="34" charset="0"/>
        <a:buChar char="‒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00000"/>
        </a:lnSpc>
        <a:spcBef>
          <a:spcPts val="600"/>
        </a:spcBef>
        <a:spcAft>
          <a:spcPct val="0"/>
        </a:spcAft>
        <a:buClr>
          <a:srgbClr val="3C464B"/>
        </a:buClr>
        <a:buFont typeface="Arial" panose="020B0604020202020204" pitchFamily="34" charset="0"/>
        <a:buChar char="‒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00000"/>
        </a:lnSpc>
        <a:spcBef>
          <a:spcPts val="600"/>
        </a:spcBef>
        <a:spcAft>
          <a:spcPct val="0"/>
        </a:spcAft>
        <a:buClr>
          <a:srgbClr val="3C464B"/>
        </a:buClr>
        <a:buFont typeface="Arial" panose="020B0604020202020204" pitchFamily="34" charset="0"/>
        <a:buChar char="‒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00000"/>
        </a:lnSpc>
        <a:spcBef>
          <a:spcPts val="600"/>
        </a:spcBef>
        <a:spcAft>
          <a:spcPct val="0"/>
        </a:spcAft>
        <a:buClr>
          <a:srgbClr val="3C464B"/>
        </a:buClr>
        <a:buFont typeface="Arial" panose="020B0604020202020204" pitchFamily="34" charset="0"/>
        <a:buChar char="‒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vmlDrawing" Target="../drawings/vmlDrawing4.v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image" Target="../media/image9.png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6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50315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50200" name="think-cell Slide" r:id="rId5" imgW="360" imgH="360" progId="">
              <p:embed/>
            </p:oleObj>
          </a:graphicData>
        </a:graphic>
      </p:graphicFrame>
      <p:sp>
        <p:nvSpPr>
          <p:cNvPr id="7" name="Titel 6"/>
          <p:cNvSpPr>
            <a:spLocks noGrp="1"/>
          </p:cNvSpPr>
          <p:nvPr>
            <p:ph type="ctrTitle"/>
          </p:nvPr>
        </p:nvSpPr>
        <p:spPr bwMode="gray">
          <a:xfrm>
            <a:off x="627063" y="3523737"/>
            <a:ext cx="6480000" cy="2278758"/>
          </a:xfrm>
        </p:spPr>
        <p:txBody>
          <a:bodyPr/>
          <a:lstStyle/>
          <a:p>
            <a:r>
              <a:rPr lang="en-US" dirty="0" smtClean="0"/>
              <a:t>The Siemens Development System</a:t>
            </a:r>
            <a:br>
              <a:rPr lang="en-US" dirty="0" smtClean="0"/>
            </a:br>
            <a:r>
              <a:rPr lang="en-US" sz="2800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January 201</a:t>
            </a:r>
            <a:r>
              <a:rPr lang="cs-CZ" sz="2000" b="0" dirty="0" smtClean="0"/>
              <a:t>8</a:t>
            </a:r>
            <a:endParaRPr lang="en-US" sz="2000" b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r>
              <a:rPr lang="en-US" dirty="0" smtClean="0"/>
              <a:t>PLM and Innovation Excellence -  Siemens Operating Model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cs-CZ" dirty="0" smtClean="0"/>
              <a:t>CT RDA DS EU CZ</a:t>
            </a:r>
            <a:endParaRPr lang="en-US" noProof="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/>
          <a:srcRect l="4051"/>
          <a:stretch>
            <a:fillRect/>
          </a:stretch>
        </p:blipFill>
        <p:spPr bwMode="gray">
          <a:xfrm>
            <a:off x="627063" y="1997156"/>
            <a:ext cx="1047763" cy="999790"/>
          </a:xfrm>
          <a:prstGeom prst="rect">
            <a:avLst/>
          </a:prstGeom>
          <a:noFill/>
        </p:spPr>
      </p:pic>
    </p:spTree>
    <p:custDataLst>
      <p:tags r:id="rId2"/>
    </p:custDataLst>
    <p:extLst>
      <p:ext uri="{BB962C8B-B14F-4D97-AF65-F5344CB8AC3E}">
        <p14:creationId xmlns="" xmlns:p14="http://schemas.microsoft.com/office/powerpoint/2010/main" val="42335578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9171957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p:oleObj spid="_x0000_s244742" name="think-cell Slide" r:id="rId1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Siemens establishes a Siemens Development System in PLM to become much faster and flexible</a:t>
            </a:r>
            <a:endParaRPr lang="de-DE" dirty="0"/>
          </a:p>
        </p:txBody>
      </p:sp>
      <p:sp>
        <p:nvSpPr>
          <p:cNvPr id="3" name="Textfeld 4"/>
          <p:cNvSpPr txBox="1">
            <a:spLocks/>
          </p:cNvSpPr>
          <p:nvPr/>
        </p:nvSpPr>
        <p:spPr>
          <a:xfrm>
            <a:off x="609238" y="5442349"/>
            <a:ext cx="11106512" cy="72350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879B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de-DE"/>
            </a:defPPr>
            <a:lvl1pPr>
              <a:buClr>
                <a:srgbClr val="879BAA"/>
              </a:buClr>
              <a:defRPr sz="1800" b="1">
                <a:solidFill>
                  <a:schemeClr val="accent5"/>
                </a:solidFill>
                <a:cs typeface="Arial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The PLM and Innovation Board, representing all Divisions of Siemens decided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on September 9, 2016 to implement the Siemens Development System (SDS)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51096" y="6241775"/>
            <a:ext cx="248478" cy="3379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10" name="Textplatzhalter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99380" y="1771650"/>
            <a:ext cx="2500910" cy="3446393"/>
          </a:xfrm>
          <a:prstGeom prst="rect">
            <a:avLst/>
          </a:prstGeom>
          <a:solidFill>
            <a:srgbClr val="D7D7CD"/>
          </a:solidFill>
          <a:ln>
            <a:solidFill>
              <a:srgbClr val="879BAA"/>
            </a:solidFill>
          </a:ln>
        </p:spPr>
        <p:txBody>
          <a:bodyPr vert="horz" wrap="square" lIns="72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None/>
            </a:pPr>
            <a:r>
              <a:rPr lang="en-US" sz="1600" b="1" dirty="0" smtClean="0">
                <a:solidFill>
                  <a:srgbClr val="006487"/>
                </a:solidFill>
              </a:rPr>
              <a:t>Set </a:t>
            </a:r>
            <a:r>
              <a:rPr lang="en-US" sz="1600" b="1" dirty="0">
                <a:solidFill>
                  <a:srgbClr val="006487"/>
                </a:solidFill>
              </a:rPr>
              <a:t>of common, </a:t>
            </a:r>
            <a:r>
              <a:rPr lang="en-US" sz="1600" b="1" dirty="0" smtClean="0">
                <a:solidFill>
                  <a:srgbClr val="006487"/>
                </a:solidFill>
              </a:rPr>
              <a:t>business-proven principles and methodologies</a:t>
            </a:r>
            <a:endParaRPr lang="de-AT" sz="1600" b="1" dirty="0" smtClean="0">
              <a:solidFill>
                <a:srgbClr val="006487"/>
              </a:solidFill>
            </a:endParaRPr>
          </a:p>
        </p:txBody>
      </p:sp>
      <p:sp>
        <p:nvSpPr>
          <p:cNvPr id="11" name="Textplatzhalter 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340483" y="1771650"/>
            <a:ext cx="2630958" cy="3446393"/>
          </a:xfrm>
          <a:prstGeom prst="rect">
            <a:avLst/>
          </a:prstGeom>
          <a:solidFill>
            <a:srgbClr val="D7D7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>
                <a:solidFill>
                  <a:srgbClr val="879BAA"/>
                </a:solidFill>
              </a14:hiddenLine>
            </a:ext>
          </a:extLst>
        </p:spPr>
        <p:txBody>
          <a:bodyPr vert="horz" wrap="square" lIns="72000" tIns="72000" rIns="108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Clr>
                <a:srgbClr val="879BAA">
                  <a:lumMod val="100000"/>
                </a:srgbClr>
              </a:buClr>
              <a:buSzPct val="100000"/>
              <a:buNone/>
            </a:pPr>
            <a:r>
              <a:rPr lang="de-AT" sz="1600" b="1" dirty="0" err="1" smtClean="0">
                <a:solidFill>
                  <a:srgbClr val="006487"/>
                </a:solidFill>
                <a:cs typeface="Arial" charset="0"/>
              </a:rPr>
              <a:t>One</a:t>
            </a:r>
            <a:r>
              <a:rPr lang="de-AT" sz="1600" b="1" dirty="0" smtClean="0">
                <a:solidFill>
                  <a:srgbClr val="006487"/>
                </a:solidFill>
                <a:cs typeface="Arial" charset="0"/>
              </a:rPr>
              <a:t> SDS </a:t>
            </a:r>
            <a:r>
              <a:rPr lang="de-AT" sz="1600" b="1" dirty="0" err="1" smtClean="0">
                <a:solidFill>
                  <a:srgbClr val="006487"/>
                </a:solidFill>
                <a:cs typeface="Arial" charset="0"/>
              </a:rPr>
              <a:t>manager</a:t>
            </a:r>
            <a:r>
              <a:rPr lang="de-AT" sz="1600" b="1" dirty="0" smtClean="0">
                <a:solidFill>
                  <a:srgbClr val="006487"/>
                </a:solidFill>
                <a:cs typeface="Arial" charset="0"/>
              </a:rPr>
              <a:t>       per BU </a:t>
            </a:r>
          </a:p>
          <a:p>
            <a:pPr marL="0" lvl="1" indent="0">
              <a:buClr>
                <a:srgbClr val="879BAA">
                  <a:lumMod val="100000"/>
                </a:srgbClr>
              </a:buClr>
              <a:buSzPct val="100000"/>
              <a:buNone/>
            </a:pPr>
            <a:endParaRPr lang="de-AT" dirty="0" smtClean="0">
              <a:cs typeface="Arial" charset="0"/>
            </a:endParaRPr>
          </a:p>
          <a:p>
            <a:pPr marL="177800" lvl="1" indent="-177800">
              <a:buClr>
                <a:srgbClr val="879BAA">
                  <a:lumMod val="100000"/>
                </a:srgbClr>
              </a:buClr>
              <a:buSzPct val="100000"/>
              <a:buFontTx/>
              <a:buChar char="•"/>
            </a:pPr>
            <a:r>
              <a:rPr lang="en-US" b="1" dirty="0" smtClean="0">
                <a:cs typeface="Arial" charset="0"/>
              </a:rPr>
              <a:t>Clear mandate </a:t>
            </a:r>
            <a:r>
              <a:rPr lang="en-US" dirty="0" smtClean="0">
                <a:cs typeface="Arial" charset="0"/>
              </a:rPr>
              <a:t>based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on full management commitment  </a:t>
            </a:r>
          </a:p>
          <a:p>
            <a:pPr marL="177800" lvl="1" indent="-177800">
              <a:buClr>
                <a:srgbClr val="879BAA">
                  <a:lumMod val="100000"/>
                </a:srgbClr>
              </a:buClr>
              <a:buSzPct val="100000"/>
              <a:buFontTx/>
              <a:buChar char="•"/>
            </a:pPr>
            <a:r>
              <a:rPr lang="en-US" b="1" dirty="0" smtClean="0">
                <a:cs typeface="Arial" charset="0"/>
              </a:rPr>
              <a:t>Dedicated time and budget </a:t>
            </a:r>
            <a:r>
              <a:rPr lang="en-US" dirty="0" smtClean="0">
                <a:cs typeface="Arial" charset="0"/>
              </a:rPr>
              <a:t>for continuous improvement activities and knowledge exchange</a:t>
            </a:r>
          </a:p>
          <a:p>
            <a:pPr marL="177800" lvl="1" indent="-177800">
              <a:buClr>
                <a:srgbClr val="879BAA">
                  <a:lumMod val="100000"/>
                </a:srgbClr>
              </a:buClr>
              <a:buSzPct val="100000"/>
              <a:buFontTx/>
              <a:buChar char="•"/>
            </a:pPr>
            <a:r>
              <a:rPr lang="en-US" b="1" dirty="0" smtClean="0">
                <a:cs typeface="Arial" charset="0"/>
              </a:rPr>
              <a:t>Act on behalf of BU </a:t>
            </a:r>
            <a:r>
              <a:rPr lang="en-US" dirty="0" smtClean="0">
                <a:cs typeface="Arial" charset="0"/>
              </a:rPr>
              <a:t>in lean communities and networks  </a:t>
            </a:r>
          </a:p>
          <a:p>
            <a:pPr lvl="1"/>
            <a:endParaRPr lang="de-AT" dirty="0" smtClean="0">
              <a:solidFill>
                <a:srgbClr val="000000"/>
              </a:solidFill>
            </a:endParaRPr>
          </a:p>
        </p:txBody>
      </p:sp>
      <p:sp>
        <p:nvSpPr>
          <p:cNvPr id="12" name="Textplatzhalter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9118582" y="1771650"/>
            <a:ext cx="2597165" cy="3446393"/>
          </a:xfrm>
          <a:prstGeom prst="rect">
            <a:avLst/>
          </a:prstGeom>
          <a:solidFill>
            <a:srgbClr val="D7D7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>
                <a:solidFill>
                  <a:srgbClr val="879BAA"/>
                </a:solidFill>
              </a14:hiddenLine>
            </a:ext>
          </a:extLst>
        </p:spPr>
        <p:txBody>
          <a:bodyPr vert="horz" wrap="square" lIns="144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None/>
            </a:pPr>
            <a:r>
              <a:rPr lang="de-AT" sz="1600" b="1" dirty="0" err="1" smtClean="0">
                <a:solidFill>
                  <a:srgbClr val="006487"/>
                </a:solidFill>
              </a:rPr>
              <a:t>Functional</a:t>
            </a:r>
            <a:r>
              <a:rPr lang="de-AT" sz="1600" b="1" dirty="0" smtClean="0">
                <a:solidFill>
                  <a:srgbClr val="006487"/>
                </a:solidFill>
              </a:rPr>
              <a:t> </a:t>
            </a:r>
            <a:r>
              <a:rPr lang="de-AT" sz="1600" b="1" dirty="0" err="1">
                <a:solidFill>
                  <a:srgbClr val="006487"/>
                </a:solidFill>
              </a:rPr>
              <a:t>e</a:t>
            </a:r>
            <a:r>
              <a:rPr lang="de-AT" sz="1600" b="1" dirty="0" err="1" smtClean="0">
                <a:solidFill>
                  <a:srgbClr val="006487"/>
                </a:solidFill>
              </a:rPr>
              <a:t>xperts</a:t>
            </a:r>
            <a:endParaRPr lang="de-AT" sz="1600" b="1" dirty="0" smtClean="0">
              <a:solidFill>
                <a:srgbClr val="006487"/>
              </a:solidFill>
            </a:endParaRPr>
          </a:p>
          <a:p>
            <a:pPr marL="0" lvl="1" indent="0">
              <a:spcBef>
                <a:spcPts val="1200"/>
              </a:spcBef>
              <a:buClr>
                <a:srgbClr val="879BAA">
                  <a:lumMod val="100000"/>
                </a:srgbClr>
              </a:buClr>
              <a:buSzPct val="80000"/>
              <a:buNone/>
            </a:pPr>
            <a:r>
              <a:rPr lang="en-US" dirty="0" smtClean="0">
                <a:cs typeface="Arial" charset="0"/>
              </a:rPr>
              <a:t>Strengthen </a:t>
            </a:r>
            <a:r>
              <a:rPr lang="en-US" b="1" dirty="0" smtClean="0">
                <a:cs typeface="Arial" charset="0"/>
              </a:rPr>
              <a:t>expert programs based on BU needs</a:t>
            </a:r>
            <a:endParaRPr lang="en-US" dirty="0">
              <a:cs typeface="Arial" charset="0"/>
            </a:endParaRPr>
          </a:p>
          <a:p>
            <a:pPr marL="180975" lvl="1" indent="-180975">
              <a:spcBef>
                <a:spcPts val="1200"/>
              </a:spcBef>
              <a:buClr>
                <a:srgbClr val="879BAA">
                  <a:lumMod val="100000"/>
                </a:srgbClr>
              </a:buClr>
              <a:buSzPct val="80000"/>
              <a:buFont typeface="Wingdings" panose="05000000000000000000" pitchFamily="2" charset="2"/>
              <a:buChar char=""/>
            </a:pPr>
            <a:r>
              <a:rPr lang="en-US" dirty="0" smtClean="0">
                <a:cs typeface="Arial" charset="0"/>
              </a:rPr>
              <a:t>Continue with lean experts</a:t>
            </a:r>
          </a:p>
          <a:p>
            <a:pPr marL="180975" lvl="1" indent="-180975">
              <a:buClr>
                <a:srgbClr val="879BAA">
                  <a:lumMod val="100000"/>
                </a:srgbClr>
              </a:buClr>
              <a:buSzPct val="80000"/>
              <a:buFont typeface="Wingdings" panose="05000000000000000000" pitchFamily="2" charset="2"/>
              <a:buChar char=""/>
            </a:pPr>
            <a:r>
              <a:rPr lang="en-US" dirty="0" smtClean="0">
                <a:cs typeface="Arial" charset="0"/>
              </a:rPr>
              <a:t>Adapt R&amp;D project manager development to SDS</a:t>
            </a:r>
          </a:p>
          <a:p>
            <a:pPr marL="180975" lvl="1" indent="-180975">
              <a:buClr>
                <a:srgbClr val="879BAA">
                  <a:lumMod val="100000"/>
                </a:srgbClr>
              </a:buClr>
              <a:buSzPct val="80000"/>
              <a:buFont typeface="Wingdings" panose="05000000000000000000" pitchFamily="2" charset="2"/>
              <a:buChar char=""/>
            </a:pPr>
            <a:r>
              <a:rPr lang="en-US" dirty="0" smtClean="0">
                <a:cs typeface="Arial" charset="0"/>
              </a:rPr>
              <a:t>Integrate SDS in system / SW architects programs</a:t>
            </a:r>
            <a:br>
              <a:rPr lang="en-US" dirty="0" smtClean="0">
                <a:cs typeface="Arial" charset="0"/>
              </a:rPr>
            </a:br>
            <a:r>
              <a:rPr lang="de-DE" dirty="0" smtClean="0"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platzhalter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11633" y="1771650"/>
            <a:ext cx="2655830" cy="3446393"/>
          </a:xfrm>
          <a:prstGeom prst="rect">
            <a:avLst/>
          </a:prstGeom>
          <a:solidFill>
            <a:srgbClr val="D7D7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>
                <a:solidFill>
                  <a:srgbClr val="879BAA"/>
                </a:solidFill>
              </a14:hiddenLine>
            </a:ext>
          </a:extLst>
        </p:spPr>
        <p:txBody>
          <a:bodyPr vert="horz" wrap="square" lIns="144000" tIns="72000" rIns="72000" bIns="72000" rtlCol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lang="en-US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358775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538163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717550" indent="-1778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79BAA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11747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319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0891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463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AT" sz="1600" b="1" dirty="0" smtClean="0">
                <a:solidFill>
                  <a:srgbClr val="006487"/>
                </a:solidFill>
              </a:rPr>
              <a:t>Lean </a:t>
            </a:r>
            <a:r>
              <a:rPr lang="de-AT" sz="1600" b="1" dirty="0" err="1" smtClean="0">
                <a:solidFill>
                  <a:srgbClr val="006487"/>
                </a:solidFill>
              </a:rPr>
              <a:t>leadership</a:t>
            </a:r>
            <a:r>
              <a:rPr lang="de-AT" sz="1600" b="1" dirty="0" smtClean="0">
                <a:solidFill>
                  <a:srgbClr val="006487"/>
                </a:solidFill>
              </a:rPr>
              <a:t>                    </a:t>
            </a:r>
          </a:p>
          <a:p>
            <a:pPr marL="0" lvl="1" indent="0">
              <a:spcBef>
                <a:spcPts val="1200"/>
              </a:spcBef>
              <a:buClr>
                <a:srgbClr val="879BAA">
                  <a:lumMod val="100000"/>
                </a:srgbClr>
              </a:buClr>
              <a:buSzPct val="100000"/>
              <a:buNone/>
            </a:pPr>
            <a:r>
              <a:rPr lang="en-US" dirty="0" smtClean="0">
                <a:cs typeface="Arial" charset="0"/>
              </a:rPr>
              <a:t>PLM heads: CTOs, R&amp;D, ENG and PPM</a:t>
            </a:r>
          </a:p>
          <a:p>
            <a:pPr marL="0" lvl="1" indent="0">
              <a:spcBef>
                <a:spcPts val="1200"/>
              </a:spcBef>
              <a:buClr>
                <a:srgbClr val="879BAA">
                  <a:lumMod val="100000"/>
                </a:srgbClr>
              </a:buClr>
              <a:buSzPct val="100000"/>
              <a:buNone/>
            </a:pPr>
            <a:r>
              <a:rPr lang="en-US" dirty="0" smtClean="0">
                <a:cs typeface="Arial" charset="0"/>
              </a:rPr>
              <a:t>PLM and Innovation Excellence Board as role model</a:t>
            </a:r>
            <a:endParaRPr lang="en-US" dirty="0">
              <a:cs typeface="Arial" charset="0"/>
            </a:endParaRPr>
          </a:p>
          <a:p>
            <a:pPr marL="177800" lvl="1" indent="-177800">
              <a:spcBef>
                <a:spcPts val="1200"/>
              </a:spcBef>
              <a:buClr>
                <a:srgbClr val="879BAA">
                  <a:lumMod val="100000"/>
                </a:srgbClr>
              </a:buClr>
              <a:buSzPct val="100000"/>
              <a:buFontTx/>
              <a:buChar char="•"/>
            </a:pPr>
            <a:r>
              <a:rPr lang="en-US" b="1" dirty="0" smtClean="0">
                <a:cs typeface="Arial" charset="0"/>
              </a:rPr>
              <a:t>Culture Lab - </a:t>
            </a:r>
            <a:r>
              <a:rPr lang="en-US" dirty="0" smtClean="0">
                <a:cs typeface="Arial" charset="0"/>
              </a:rPr>
              <a:t>1 day</a:t>
            </a:r>
          </a:p>
          <a:p>
            <a:pPr marL="177800" lvl="1" indent="-177800">
              <a:buClr>
                <a:srgbClr val="879BAA">
                  <a:lumMod val="100000"/>
                </a:srgbClr>
              </a:buClr>
              <a:buSzPct val="100000"/>
              <a:buFontTx/>
              <a:buChar char="•"/>
            </a:pPr>
            <a:r>
              <a:rPr lang="en-US" b="1" dirty="0" smtClean="0">
                <a:cs typeface="Arial" charset="0"/>
              </a:rPr>
              <a:t>Go and see </a:t>
            </a:r>
            <a:r>
              <a:rPr lang="en-US" dirty="0" smtClean="0">
                <a:cs typeface="Arial" charset="0"/>
              </a:rPr>
              <a:t>with 1-2 visits p.a. to best-in class BUs  </a:t>
            </a:r>
          </a:p>
          <a:p>
            <a:pPr marL="177800" lvl="1" indent="-177800">
              <a:buClr>
                <a:srgbClr val="879BAA">
                  <a:lumMod val="100000"/>
                </a:srgbClr>
              </a:buClr>
              <a:buSzPct val="100000"/>
              <a:buFontTx/>
              <a:buChar char="•"/>
            </a:pPr>
            <a:r>
              <a:rPr lang="en-US" b="1" dirty="0" smtClean="0">
                <a:cs typeface="Arial" charset="0"/>
              </a:rPr>
              <a:t>Lean for Leaders</a:t>
            </a:r>
            <a:r>
              <a:rPr lang="en-US" dirty="0" smtClean="0">
                <a:cs typeface="Arial" charset="0"/>
              </a:rPr>
              <a:t>: 2+2 day coaching &amp; training</a:t>
            </a:r>
          </a:p>
        </p:txBody>
      </p:sp>
      <p:grpSp>
        <p:nvGrpSpPr>
          <p:cNvPr id="4" name="Gruppieren 32"/>
          <p:cNvGrpSpPr/>
          <p:nvPr>
            <p:custDataLst>
              <p:tags r:id="rId6"/>
            </p:custDataLst>
          </p:nvPr>
        </p:nvGrpSpPr>
        <p:grpSpPr>
          <a:xfrm>
            <a:off x="8796011" y="3244573"/>
            <a:ext cx="404950" cy="404950"/>
            <a:chOff x="1947863" y="3479052"/>
            <a:chExt cx="323850" cy="323850"/>
          </a:xfrm>
        </p:grpSpPr>
        <p:sp>
          <p:nvSpPr>
            <p:cNvPr id="23" name="Oval 41"/>
            <p:cNvSpPr>
              <a:spLocks noChangeArrowheads="1"/>
            </p:cNvSpPr>
            <p:nvPr/>
          </p:nvSpPr>
          <p:spPr bwMode="auto">
            <a:xfrm>
              <a:off x="1947863" y="3479052"/>
              <a:ext cx="323850" cy="323850"/>
            </a:xfrm>
            <a:prstGeom prst="ellipse">
              <a:avLst/>
            </a:prstGeom>
            <a:solidFill>
              <a:srgbClr val="41AAC8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  <p:sp>
          <p:nvSpPr>
            <p:cNvPr id="24" name="AutoShape 2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013744" y="3541759"/>
              <a:ext cx="192088" cy="198437"/>
            </a:xfrm>
            <a:prstGeom prst="plus">
              <a:avLst>
                <a:gd name="adj" fmla="val 3729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</p:grpSp>
      <p:grpSp>
        <p:nvGrpSpPr>
          <p:cNvPr id="5" name="Gruppieren 32"/>
          <p:cNvGrpSpPr/>
          <p:nvPr>
            <p:custDataLst>
              <p:tags r:id="rId7"/>
            </p:custDataLst>
          </p:nvPr>
        </p:nvGrpSpPr>
        <p:grpSpPr>
          <a:xfrm>
            <a:off x="5889062" y="3244573"/>
            <a:ext cx="404950" cy="404950"/>
            <a:chOff x="1947863" y="3479052"/>
            <a:chExt cx="323850" cy="323850"/>
          </a:xfrm>
        </p:grpSpPr>
        <p:sp>
          <p:nvSpPr>
            <p:cNvPr id="26" name="Oval 41"/>
            <p:cNvSpPr>
              <a:spLocks noChangeArrowheads="1"/>
            </p:cNvSpPr>
            <p:nvPr/>
          </p:nvSpPr>
          <p:spPr bwMode="auto">
            <a:xfrm>
              <a:off x="1947863" y="3479052"/>
              <a:ext cx="323850" cy="323850"/>
            </a:xfrm>
            <a:prstGeom prst="ellipse">
              <a:avLst/>
            </a:prstGeom>
            <a:solidFill>
              <a:srgbClr val="41AAC8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  <p:sp>
          <p:nvSpPr>
            <p:cNvPr id="27" name="AutoShape 2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013744" y="3541759"/>
              <a:ext cx="192088" cy="198437"/>
            </a:xfrm>
            <a:prstGeom prst="plus">
              <a:avLst>
                <a:gd name="adj" fmla="val 3729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</p:grpSp>
      <p:sp>
        <p:nvSpPr>
          <p:cNvPr id="28" name="Textfeld 20"/>
          <p:cNvSpPr txBox="1">
            <a:spLocks noChangeArrowheads="1"/>
          </p:cNvSpPr>
          <p:nvPr/>
        </p:nvSpPr>
        <p:spPr bwMode="gray">
          <a:xfrm>
            <a:off x="627063" y="6218300"/>
            <a:ext cx="1108868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eaLnBrk="1" hangingPunct="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smtClean="0"/>
              <a:t>SDS = Siemens Development System, p.a. = per annum, SPS = Siemens Production System</a:t>
            </a:r>
            <a:endParaRPr lang="en-US" dirty="0"/>
          </a:p>
        </p:txBody>
      </p:sp>
      <p:sp>
        <p:nvSpPr>
          <p:cNvPr id="29" name="Ellipse 2"/>
          <p:cNvSpPr/>
          <p:nvPr/>
        </p:nvSpPr>
        <p:spPr bwMode="gray">
          <a:xfrm>
            <a:off x="5481136" y="1442016"/>
            <a:ext cx="720000" cy="720000"/>
          </a:xfrm>
          <a:prstGeom prst="ellipse">
            <a:avLst/>
          </a:prstGeom>
          <a:solidFill>
            <a:srgbClr val="879628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none" lIns="54000" tIns="36000" rIns="54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1400" b="1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~ 40</a:t>
            </a:r>
            <a:br>
              <a:rPr lang="en-US" sz="1400" b="1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</a:br>
            <a:r>
              <a:rPr lang="en-US" sz="10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till FY17</a:t>
            </a:r>
            <a:endParaRPr lang="en-US" sz="900" kern="1400" dirty="0">
              <a:solidFill>
                <a:schemeClr val="bg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30" name="Ellipse 2"/>
          <p:cNvSpPr/>
          <p:nvPr/>
        </p:nvSpPr>
        <p:spPr bwMode="gray">
          <a:xfrm>
            <a:off x="8393697" y="1422138"/>
            <a:ext cx="720000" cy="720000"/>
          </a:xfrm>
          <a:prstGeom prst="ellipse">
            <a:avLst/>
          </a:prstGeom>
          <a:solidFill>
            <a:srgbClr val="879628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none" lIns="54000" tIns="36000" rIns="54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1400" b="1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~ 300</a:t>
            </a:r>
            <a:r>
              <a:rPr lang="en-US" sz="12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/>
            </a:r>
            <a:br>
              <a:rPr lang="en-US" sz="12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</a:br>
            <a:r>
              <a:rPr lang="en-US" sz="10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till FY19</a:t>
            </a:r>
            <a:endParaRPr lang="en-US" sz="1000" kern="1400" dirty="0">
              <a:solidFill>
                <a:schemeClr val="bg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31" name="Ellipse 2"/>
          <p:cNvSpPr/>
          <p:nvPr/>
        </p:nvSpPr>
        <p:spPr bwMode="gray">
          <a:xfrm>
            <a:off x="11257719" y="1432077"/>
            <a:ext cx="720000" cy="720000"/>
          </a:xfrm>
          <a:prstGeom prst="ellipse">
            <a:avLst/>
          </a:prstGeom>
          <a:solidFill>
            <a:srgbClr val="879628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none" lIns="54000" tIns="36000" rIns="54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1400" b="1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~ 1000</a:t>
            </a:r>
            <a:r>
              <a:rPr lang="en-US" sz="11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/>
            </a:r>
            <a:br>
              <a:rPr lang="en-US" sz="11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</a:br>
            <a:r>
              <a:rPr lang="en-US" sz="1000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till FY21</a:t>
            </a:r>
            <a:endParaRPr lang="en-US" sz="1050" kern="1400" dirty="0">
              <a:solidFill>
                <a:schemeClr val="bg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0" name="Ellipse 2"/>
          <p:cNvSpPr/>
          <p:nvPr/>
        </p:nvSpPr>
        <p:spPr bwMode="gray">
          <a:xfrm>
            <a:off x="2614510" y="1442016"/>
            <a:ext cx="720000" cy="720000"/>
          </a:xfrm>
          <a:prstGeom prst="ellipse">
            <a:avLst/>
          </a:prstGeom>
          <a:solidFill>
            <a:srgbClr val="AAAA96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none" lIns="54000" tIns="36000" rIns="54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1400" b="1" kern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</a:rPr>
              <a:t>8 + 14</a:t>
            </a:r>
            <a:endParaRPr lang="en-US" sz="900" kern="1400" dirty="0">
              <a:solidFill>
                <a:schemeClr val="bg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34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607" y="3322983"/>
            <a:ext cx="2425561" cy="1391892"/>
          </a:xfrm>
          <a:prstGeom prst="rect">
            <a:avLst/>
          </a:prstGeom>
        </p:spPr>
      </p:pic>
      <p:grpSp>
        <p:nvGrpSpPr>
          <p:cNvPr id="6" name="Gruppieren 32"/>
          <p:cNvGrpSpPr/>
          <p:nvPr>
            <p:custDataLst>
              <p:tags r:id="rId8"/>
            </p:custDataLst>
          </p:nvPr>
        </p:nvGrpSpPr>
        <p:grpSpPr>
          <a:xfrm>
            <a:off x="3017911" y="3244573"/>
            <a:ext cx="404950" cy="404950"/>
            <a:chOff x="1947863" y="3479052"/>
            <a:chExt cx="323850" cy="323850"/>
          </a:xfrm>
        </p:grpSpPr>
        <p:sp>
          <p:nvSpPr>
            <p:cNvPr id="38" name="Oval 41"/>
            <p:cNvSpPr>
              <a:spLocks noChangeArrowheads="1"/>
            </p:cNvSpPr>
            <p:nvPr/>
          </p:nvSpPr>
          <p:spPr bwMode="auto">
            <a:xfrm>
              <a:off x="1947863" y="3479052"/>
              <a:ext cx="323850" cy="323850"/>
            </a:xfrm>
            <a:prstGeom prst="ellipse">
              <a:avLst/>
            </a:prstGeom>
            <a:solidFill>
              <a:srgbClr val="41AAC8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  <p:sp>
          <p:nvSpPr>
            <p:cNvPr id="39" name="AutoShape 2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013744" y="3541759"/>
              <a:ext cx="192088" cy="198437"/>
            </a:xfrm>
            <a:prstGeom prst="plus">
              <a:avLst>
                <a:gd name="adj" fmla="val 37292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endParaRPr lang="de-DE"/>
            </a:p>
          </p:txBody>
        </p:sp>
      </p:grpSp>
      <p:sp>
        <p:nvSpPr>
          <p:cNvPr id="25" name="Rectangle 116"/>
          <p:cNvSpPr txBox="1">
            <a:spLocks noChangeArrowheads="1"/>
          </p:cNvSpPr>
          <p:nvPr/>
        </p:nvSpPr>
        <p:spPr bwMode="auto">
          <a:xfrm>
            <a:off x="7683374" y="6453378"/>
            <a:ext cx="388848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eaLnBrk="1" hangingPunct="1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r>
              <a:rPr lang="en-US" dirty="0"/>
              <a:t>Source: </a:t>
            </a:r>
            <a:r>
              <a:rPr lang="en-US" dirty="0" smtClean="0"/>
              <a:t>Decision of PLM and Innovation </a:t>
            </a:r>
            <a:r>
              <a:rPr lang="en-US" dirty="0" err="1" smtClean="0"/>
              <a:t>Baord</a:t>
            </a:r>
            <a:r>
              <a:rPr lang="en-US" dirty="0" smtClean="0"/>
              <a:t> on Sep. 9, 2016</a:t>
            </a:r>
            <a:endParaRPr lang="en-US" dirty="0"/>
          </a:p>
        </p:txBody>
      </p:sp>
      <p:sp>
        <p:nvSpPr>
          <p:cNvPr id="32" name="AutoShape 19"/>
          <p:cNvSpPr>
            <a:spLocks noChangeArrowheads="1"/>
          </p:cNvSpPr>
          <p:nvPr/>
        </p:nvSpPr>
        <p:spPr bwMode="auto">
          <a:xfrm>
            <a:off x="627062" y="148174"/>
            <a:ext cx="3635611" cy="184666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Executive Summary – Siemens Development System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gray">
          <a:xfrm>
            <a:off x="596821" y="4948690"/>
            <a:ext cx="270000" cy="27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sz="1400" b="1" dirty="0" smtClean="0">
                <a:solidFill>
                  <a:srgbClr val="FFFFFF"/>
                </a:solidFill>
              </a:rPr>
              <a:t>1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gray">
          <a:xfrm>
            <a:off x="3354882" y="4948690"/>
            <a:ext cx="270000" cy="27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sz="1400" b="1" dirty="0" smtClean="0">
                <a:solidFill>
                  <a:srgbClr val="FFFFFF"/>
                </a:solidFill>
              </a:rPr>
              <a:t>2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gray">
          <a:xfrm>
            <a:off x="6205740" y="4948690"/>
            <a:ext cx="270000" cy="27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sz="1400" b="1" dirty="0" smtClean="0">
                <a:solidFill>
                  <a:srgbClr val="FFFFFF"/>
                </a:solidFill>
              </a:rPr>
              <a:t>3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gray">
          <a:xfrm>
            <a:off x="9125542" y="4948690"/>
            <a:ext cx="270000" cy="27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sz="1400" b="1" dirty="0" smtClean="0">
                <a:solidFill>
                  <a:srgbClr val="FFFFFF"/>
                </a:solidFill>
              </a:rPr>
              <a:t>4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634617" y="6453378"/>
            <a:ext cx="10225278" cy="4046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205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326184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40646" name="think-cell Slide" r:id="rId4" imgW="360" imgH="360" progId="">
              <p:embed/>
            </p:oleObj>
          </a:graphicData>
        </a:graphic>
      </p:graphicFrame>
      <p:sp>
        <p:nvSpPr>
          <p:cNvPr id="32" name="Rectangle 31"/>
          <p:cNvSpPr/>
          <p:nvPr/>
        </p:nvSpPr>
        <p:spPr bwMode="gray">
          <a:xfrm>
            <a:off x="-6647" y="1460046"/>
            <a:ext cx="12204000" cy="4392000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spcBef>
                <a:spcPts val="0"/>
              </a:spcBef>
              <a:buFont typeface="Wingdings" charset="0"/>
              <a:buNone/>
            </a:pPr>
            <a:endParaRPr lang="en-US" b="1" dirty="0" err="1" smtClean="0">
              <a:solidFill>
                <a:srgbClr val="000000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Having the right mindset in place, the </a:t>
            </a:r>
            <a:r>
              <a:rPr lang="en-US" dirty="0"/>
              <a:t>SDS </a:t>
            </a:r>
            <a:r>
              <a:rPr lang="en-US" dirty="0" smtClean="0"/>
              <a:t>method framework is the “operating toolkit” to become much faster and more flexible across PLM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uppieren 8"/>
          <p:cNvGrpSpPr/>
          <p:nvPr/>
        </p:nvGrpSpPr>
        <p:grpSpPr>
          <a:xfrm>
            <a:off x="3657241" y="1556766"/>
            <a:ext cx="1866926" cy="1612900"/>
            <a:chOff x="3657241" y="1556766"/>
            <a:chExt cx="1866926" cy="1612900"/>
          </a:xfrm>
        </p:grpSpPr>
        <p:sp>
          <p:nvSpPr>
            <p:cNvPr id="34" name="Hexagon 33"/>
            <p:cNvSpPr/>
            <p:nvPr/>
          </p:nvSpPr>
          <p:spPr bwMode="gray">
            <a:xfrm flipH="1">
              <a:off x="3657241" y="1556766"/>
              <a:ext cx="1866926" cy="1612900"/>
            </a:xfrm>
            <a:prstGeom prst="hexagon">
              <a:avLst/>
            </a:prstGeom>
            <a:solidFill>
              <a:srgbClr val="BEC3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 bwMode="gray">
            <a:xfrm>
              <a:off x="3841747" y="2086219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Retro- </a:t>
              </a:r>
              <a:r>
                <a:rPr lang="en-US" b="1" dirty="0" err="1" smtClean="0">
                  <a:solidFill>
                    <a:srgbClr val="FFFFFF"/>
                  </a:solidFill>
                </a:rPr>
                <a:t>spectives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uppieren 13"/>
          <p:cNvGrpSpPr/>
          <p:nvPr/>
        </p:nvGrpSpPr>
        <p:grpSpPr>
          <a:xfrm>
            <a:off x="6825637" y="1556767"/>
            <a:ext cx="1866926" cy="1609419"/>
            <a:chOff x="6825637" y="1556767"/>
            <a:chExt cx="1866926" cy="1609419"/>
          </a:xfrm>
        </p:grpSpPr>
        <p:sp>
          <p:nvSpPr>
            <p:cNvPr id="25" name="Hexagon 33"/>
            <p:cNvSpPr/>
            <p:nvPr/>
          </p:nvSpPr>
          <p:spPr bwMode="gray">
            <a:xfrm flipH="1">
              <a:off x="6825637" y="1556767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Textfeld 27"/>
            <p:cNvSpPr txBox="1"/>
            <p:nvPr/>
          </p:nvSpPr>
          <p:spPr bwMode="gray">
            <a:xfrm>
              <a:off x="7010143" y="1945978"/>
              <a:ext cx="1497914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Value </a:t>
              </a:r>
            </a:p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stream mapping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uppieren 15"/>
          <p:cNvGrpSpPr/>
          <p:nvPr/>
        </p:nvGrpSpPr>
        <p:grpSpPr>
          <a:xfrm>
            <a:off x="8371811" y="4118309"/>
            <a:ext cx="1866926" cy="1609419"/>
            <a:chOff x="8371811" y="4118309"/>
            <a:chExt cx="1866926" cy="1609419"/>
          </a:xfrm>
        </p:grpSpPr>
        <p:sp>
          <p:nvSpPr>
            <p:cNvPr id="27" name="Hexagon 41"/>
            <p:cNvSpPr/>
            <p:nvPr/>
          </p:nvSpPr>
          <p:spPr bwMode="gray">
            <a:xfrm flipH="1">
              <a:off x="8371811" y="4118309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24" name="Textfeld 23"/>
            <p:cNvSpPr txBox="1"/>
            <p:nvPr/>
          </p:nvSpPr>
          <p:spPr bwMode="gray">
            <a:xfrm>
              <a:off x="8556317" y="4230525"/>
              <a:ext cx="1497914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Minimal viable / marketable product</a:t>
              </a:r>
            </a:p>
            <a:p>
              <a:pPr algn="ctr">
                <a:spcBef>
                  <a:spcPts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MVP/ MMP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uppieren 10"/>
          <p:cNvGrpSpPr/>
          <p:nvPr/>
        </p:nvGrpSpPr>
        <p:grpSpPr>
          <a:xfrm>
            <a:off x="5230731" y="4118309"/>
            <a:ext cx="1866926" cy="1609419"/>
            <a:chOff x="5230731" y="4118309"/>
            <a:chExt cx="1866926" cy="1609419"/>
          </a:xfrm>
        </p:grpSpPr>
        <p:sp>
          <p:nvSpPr>
            <p:cNvPr id="17" name="Hexagon 32"/>
            <p:cNvSpPr/>
            <p:nvPr/>
          </p:nvSpPr>
          <p:spPr bwMode="gray">
            <a:xfrm flipH="1">
              <a:off x="5230731" y="4118309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 bwMode="gray">
            <a:xfrm>
              <a:off x="5525156" y="4507522"/>
              <a:ext cx="1278078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Daily stand-up meetings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uppieren 14"/>
          <p:cNvGrpSpPr/>
          <p:nvPr/>
        </p:nvGrpSpPr>
        <p:grpSpPr>
          <a:xfrm>
            <a:off x="8399129" y="2411774"/>
            <a:ext cx="1866926" cy="1609419"/>
            <a:chOff x="8399129" y="2411774"/>
            <a:chExt cx="1866926" cy="1609419"/>
          </a:xfrm>
        </p:grpSpPr>
        <p:sp>
          <p:nvSpPr>
            <p:cNvPr id="29" name="Hexagon 32"/>
            <p:cNvSpPr/>
            <p:nvPr/>
          </p:nvSpPr>
          <p:spPr bwMode="gray">
            <a:xfrm flipH="1">
              <a:off x="8399129" y="2411774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Textfeld 29"/>
            <p:cNvSpPr txBox="1"/>
            <p:nvPr/>
          </p:nvSpPr>
          <p:spPr bwMode="gray">
            <a:xfrm>
              <a:off x="8490184" y="3077983"/>
              <a:ext cx="1684817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Scrum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uppieren 9"/>
          <p:cNvGrpSpPr/>
          <p:nvPr/>
        </p:nvGrpSpPr>
        <p:grpSpPr>
          <a:xfrm>
            <a:off x="5230732" y="2411774"/>
            <a:ext cx="1866926" cy="1612900"/>
            <a:chOff x="5230732" y="2411774"/>
            <a:chExt cx="1866926" cy="1612900"/>
          </a:xfrm>
        </p:grpSpPr>
        <p:sp>
          <p:nvSpPr>
            <p:cNvPr id="43" name="Hexagon 33"/>
            <p:cNvSpPr/>
            <p:nvPr/>
          </p:nvSpPr>
          <p:spPr bwMode="gray">
            <a:xfrm flipH="1">
              <a:off x="5230732" y="2411774"/>
              <a:ext cx="1866926" cy="1612900"/>
            </a:xfrm>
            <a:prstGeom prst="hexagon">
              <a:avLst/>
            </a:prstGeom>
            <a:solidFill>
              <a:srgbClr val="41AAC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 bwMode="gray">
            <a:xfrm>
              <a:off x="5415238" y="2941226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Visual Management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uppieren 12"/>
          <p:cNvGrpSpPr/>
          <p:nvPr/>
        </p:nvGrpSpPr>
        <p:grpSpPr>
          <a:xfrm>
            <a:off x="6825637" y="3239411"/>
            <a:ext cx="1866926" cy="1612900"/>
            <a:chOff x="6825637" y="3239411"/>
            <a:chExt cx="1866926" cy="1612900"/>
          </a:xfrm>
        </p:grpSpPr>
        <p:sp>
          <p:nvSpPr>
            <p:cNvPr id="46" name="Hexagon 33"/>
            <p:cNvSpPr/>
            <p:nvPr/>
          </p:nvSpPr>
          <p:spPr bwMode="gray">
            <a:xfrm flipH="1">
              <a:off x="6825637" y="3239411"/>
              <a:ext cx="1866926" cy="1612900"/>
            </a:xfrm>
            <a:prstGeom prst="hexagon">
              <a:avLst/>
            </a:prstGeom>
            <a:solidFill>
              <a:srgbClr val="AAB41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7" name="Textfeld 46"/>
            <p:cNvSpPr txBox="1"/>
            <p:nvPr/>
          </p:nvSpPr>
          <p:spPr bwMode="gray">
            <a:xfrm>
              <a:off x="7010143" y="3872091"/>
              <a:ext cx="1497914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err="1" smtClean="0">
                  <a:solidFill>
                    <a:srgbClr val="FFFFFF"/>
                  </a:solidFill>
                </a:rPr>
                <a:t>Gemba</a:t>
              </a:r>
              <a:r>
                <a:rPr lang="en-US" b="1" dirty="0" smtClean="0">
                  <a:solidFill>
                    <a:srgbClr val="FFFFFF"/>
                  </a:solidFill>
                </a:rPr>
                <a:t> walk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uppieren 7"/>
          <p:cNvGrpSpPr/>
          <p:nvPr/>
        </p:nvGrpSpPr>
        <p:grpSpPr>
          <a:xfrm>
            <a:off x="3658230" y="3310118"/>
            <a:ext cx="1866926" cy="1612900"/>
            <a:chOff x="3658230" y="3310118"/>
            <a:chExt cx="1866926" cy="1612900"/>
          </a:xfrm>
        </p:grpSpPr>
        <p:sp>
          <p:nvSpPr>
            <p:cNvPr id="50" name="Hexagon 33"/>
            <p:cNvSpPr/>
            <p:nvPr/>
          </p:nvSpPr>
          <p:spPr bwMode="gray">
            <a:xfrm flipH="1">
              <a:off x="3658230" y="3310118"/>
              <a:ext cx="1866926" cy="1612900"/>
            </a:xfrm>
            <a:prstGeom prst="hexagon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51" name="Textfeld 50"/>
            <p:cNvSpPr txBox="1"/>
            <p:nvPr/>
          </p:nvSpPr>
          <p:spPr bwMode="gray">
            <a:xfrm>
              <a:off x="3842736" y="3424073"/>
              <a:ext cx="1497914" cy="13849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Self-organizing / cross functional teams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uppieren 1"/>
          <p:cNvGrpSpPr/>
          <p:nvPr/>
        </p:nvGrpSpPr>
        <p:grpSpPr>
          <a:xfrm>
            <a:off x="499552" y="1556766"/>
            <a:ext cx="1866926" cy="1612900"/>
            <a:chOff x="499552" y="1556766"/>
            <a:chExt cx="1866926" cy="1612900"/>
          </a:xfrm>
        </p:grpSpPr>
        <p:sp>
          <p:nvSpPr>
            <p:cNvPr id="37" name="Hexagon 33"/>
            <p:cNvSpPr/>
            <p:nvPr/>
          </p:nvSpPr>
          <p:spPr bwMode="gray">
            <a:xfrm flipH="1">
              <a:off x="499552" y="1556766"/>
              <a:ext cx="1866926" cy="1612900"/>
            </a:xfrm>
            <a:prstGeom prst="hexagon">
              <a:avLst/>
            </a:prstGeom>
            <a:solidFill>
              <a:srgbClr val="BEC3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 bwMode="gray">
            <a:xfrm>
              <a:off x="684058" y="2086219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CEO driven </a:t>
              </a:r>
              <a:r>
                <a:rPr lang="en-US" b="1" dirty="0" err="1" smtClean="0">
                  <a:solidFill>
                    <a:srgbClr val="FFFFFF"/>
                  </a:solidFill>
                </a:rPr>
                <a:t>Hoshin</a:t>
              </a:r>
              <a:r>
                <a:rPr lang="en-US" b="1" dirty="0" smtClean="0">
                  <a:solidFill>
                    <a:srgbClr val="FFFFFF"/>
                  </a:solidFill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</a:rPr>
                <a:t>Kanri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uppieren 6"/>
          <p:cNvGrpSpPr/>
          <p:nvPr/>
        </p:nvGrpSpPr>
        <p:grpSpPr>
          <a:xfrm>
            <a:off x="2073042" y="4118309"/>
            <a:ext cx="1866926" cy="1609419"/>
            <a:chOff x="2073042" y="4118309"/>
            <a:chExt cx="1866926" cy="1609419"/>
          </a:xfrm>
        </p:grpSpPr>
        <p:sp>
          <p:nvSpPr>
            <p:cNvPr id="39" name="Hexagon 32"/>
            <p:cNvSpPr/>
            <p:nvPr/>
          </p:nvSpPr>
          <p:spPr bwMode="gray">
            <a:xfrm flipH="1">
              <a:off x="2073042" y="4118309"/>
              <a:ext cx="1866926" cy="1609419"/>
            </a:xfrm>
            <a:prstGeom prst="hexagon">
              <a:avLst/>
            </a:prstGeom>
            <a:solidFill>
              <a:srgbClr val="8796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0" name="Textfeld 39"/>
            <p:cNvSpPr txBox="1"/>
            <p:nvPr/>
          </p:nvSpPr>
          <p:spPr bwMode="gray">
            <a:xfrm>
              <a:off x="2367467" y="4369023"/>
              <a:ext cx="1278078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Kanban – </a:t>
              </a:r>
              <a:r>
                <a:rPr lang="en-US" dirty="0" smtClean="0">
                  <a:solidFill>
                    <a:srgbClr val="FFFFFF"/>
                  </a:solidFill>
                </a:rPr>
                <a:t>WIP limits, definition of done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uppieren 5"/>
          <p:cNvGrpSpPr/>
          <p:nvPr/>
        </p:nvGrpSpPr>
        <p:grpSpPr>
          <a:xfrm>
            <a:off x="2073043" y="2411774"/>
            <a:ext cx="1866926" cy="1612900"/>
            <a:chOff x="2073043" y="2411774"/>
            <a:chExt cx="1866926" cy="1612900"/>
          </a:xfrm>
        </p:grpSpPr>
        <p:sp>
          <p:nvSpPr>
            <p:cNvPr id="41" name="Hexagon 33"/>
            <p:cNvSpPr/>
            <p:nvPr/>
          </p:nvSpPr>
          <p:spPr bwMode="gray">
            <a:xfrm flipH="1">
              <a:off x="2073043" y="2411774"/>
              <a:ext cx="1866926" cy="1612900"/>
            </a:xfrm>
            <a:prstGeom prst="hexagon">
              <a:avLst/>
            </a:prstGeom>
            <a:solidFill>
              <a:srgbClr val="41AAC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2" name="Textfeld 41"/>
            <p:cNvSpPr txBox="1"/>
            <p:nvPr/>
          </p:nvSpPr>
          <p:spPr bwMode="gray">
            <a:xfrm>
              <a:off x="2257549" y="2941226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Time Boxed Development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uppieren 4"/>
          <p:cNvGrpSpPr/>
          <p:nvPr/>
        </p:nvGrpSpPr>
        <p:grpSpPr>
          <a:xfrm>
            <a:off x="500541" y="3310118"/>
            <a:ext cx="1866926" cy="1612900"/>
            <a:chOff x="500541" y="3310118"/>
            <a:chExt cx="1866926" cy="1612900"/>
          </a:xfrm>
        </p:grpSpPr>
        <p:sp>
          <p:nvSpPr>
            <p:cNvPr id="45" name="Hexagon 33"/>
            <p:cNvSpPr/>
            <p:nvPr/>
          </p:nvSpPr>
          <p:spPr bwMode="gray">
            <a:xfrm flipH="1">
              <a:off x="500541" y="3310118"/>
              <a:ext cx="1866926" cy="1612900"/>
            </a:xfrm>
            <a:prstGeom prst="hexagon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Textfeld 47"/>
            <p:cNvSpPr txBox="1"/>
            <p:nvPr/>
          </p:nvSpPr>
          <p:spPr bwMode="gray">
            <a:xfrm>
              <a:off x="685047" y="3839570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Ranked Backlog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uppieren 19"/>
          <p:cNvGrpSpPr/>
          <p:nvPr/>
        </p:nvGrpSpPr>
        <p:grpSpPr>
          <a:xfrm>
            <a:off x="9950313" y="3284982"/>
            <a:ext cx="1866926" cy="1609419"/>
            <a:chOff x="9950313" y="3284982"/>
            <a:chExt cx="1866926" cy="1609419"/>
          </a:xfrm>
        </p:grpSpPr>
        <p:sp>
          <p:nvSpPr>
            <p:cNvPr id="49" name="Hexagon 41"/>
            <p:cNvSpPr/>
            <p:nvPr/>
          </p:nvSpPr>
          <p:spPr bwMode="gray">
            <a:xfrm flipH="1">
              <a:off x="9950313" y="3284982"/>
              <a:ext cx="1866926" cy="1609419"/>
            </a:xfrm>
            <a:prstGeom prst="hexagon">
              <a:avLst/>
            </a:prstGeom>
            <a:solidFill>
              <a:srgbClr val="55A0B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52" name="Textfeld 51"/>
            <p:cNvSpPr txBox="1"/>
            <p:nvPr/>
          </p:nvSpPr>
          <p:spPr bwMode="gray">
            <a:xfrm>
              <a:off x="10134819" y="3812695"/>
              <a:ext cx="149791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Value effort matrix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9977631" y="1560247"/>
            <a:ext cx="1866926" cy="1609419"/>
            <a:chOff x="9977631" y="1560247"/>
            <a:chExt cx="1866926" cy="1609419"/>
          </a:xfrm>
        </p:grpSpPr>
        <p:sp>
          <p:nvSpPr>
            <p:cNvPr id="53" name="Hexagon 32"/>
            <p:cNvSpPr/>
            <p:nvPr/>
          </p:nvSpPr>
          <p:spPr bwMode="gray">
            <a:xfrm flipH="1">
              <a:off x="9977631" y="1560247"/>
              <a:ext cx="1866926" cy="1609419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numCol="1" spcCol="72000" rtlCol="0" anchor="ctr">
              <a:noAutofit/>
            </a:bodyPr>
            <a:lstStyle/>
            <a:p>
              <a:pPr algn="ctr">
                <a:spcBef>
                  <a:spcPts val="0"/>
                </a:spcBef>
                <a:buFont typeface="Wingdings" charset="0"/>
                <a:buNone/>
              </a:pPr>
              <a:r>
                <a:rPr lang="en-US" b="1" dirty="0" smtClean="0">
                  <a:solidFill>
                    <a:srgbClr val="FFFFFF"/>
                  </a:solidFill>
                </a:rPr>
                <a:t/>
              </a:r>
              <a:br>
                <a:rPr lang="en-US" b="1" dirty="0" smtClean="0">
                  <a:solidFill>
                    <a:srgbClr val="FFFFFF"/>
                  </a:solidFill>
                </a:rPr>
              </a:br>
              <a:endParaRPr lang="en-US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 bwMode="gray">
            <a:xfrm>
              <a:off x="10068686" y="1810959"/>
              <a:ext cx="168481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b="1" dirty="0" smtClean="0">
                  <a:solidFill>
                    <a:srgbClr val="FFFFFF"/>
                  </a:solidFill>
                </a:rPr>
                <a:t>Structured problem solving </a:t>
              </a:r>
            </a:p>
            <a:p>
              <a:pPr algn="ctr">
                <a:spcBef>
                  <a:spcPts val="0"/>
                </a:spcBef>
              </a:pPr>
              <a:r>
                <a:rPr lang="en-US" dirty="0" smtClean="0">
                  <a:solidFill>
                    <a:srgbClr val="FFFFFF"/>
                  </a:solidFill>
                </a:rPr>
                <a:t>(e.g. A3)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5" name="Rectangle 11"/>
          <p:cNvSpPr>
            <a:spLocks noChangeArrowheads="1"/>
          </p:cNvSpPr>
          <p:nvPr/>
        </p:nvSpPr>
        <p:spPr bwMode="gray">
          <a:xfrm>
            <a:off x="0" y="1487193"/>
            <a:ext cx="360000" cy="360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0" hangingPunct="0">
              <a:spcBef>
                <a:spcPts val="0"/>
              </a:spcBef>
              <a:buSzPct val="115000"/>
              <a:buFont typeface="Symbol" pitchFamily="18" charset="2"/>
              <a:buNone/>
            </a:pPr>
            <a:r>
              <a:rPr lang="en-US" b="1" dirty="0" smtClean="0">
                <a:solidFill>
                  <a:srgbClr val="FFFFFF"/>
                </a:solidFill>
              </a:rPr>
              <a:t>1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6" name="Textfeld 4"/>
          <p:cNvSpPr txBox="1">
            <a:spLocks/>
          </p:cNvSpPr>
          <p:nvPr/>
        </p:nvSpPr>
        <p:spPr>
          <a:xfrm>
            <a:off x="1778634" y="5876797"/>
            <a:ext cx="8641081" cy="4325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879BA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de-DE"/>
            </a:defPPr>
            <a:lvl1pPr>
              <a:buClr>
                <a:srgbClr val="879BAA"/>
              </a:buClr>
              <a:defRPr sz="1800" b="1">
                <a:solidFill>
                  <a:schemeClr val="accent5"/>
                </a:solidFill>
                <a:cs typeface="Arial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The SDS methods are tools to implement modern development approaches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1634617" y="6597396"/>
            <a:ext cx="10225278" cy="260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0861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Eight principles </a:t>
            </a:r>
            <a:r>
              <a:rPr lang="cs-CZ" dirty="0" smtClean="0">
                <a:solidFill>
                  <a:schemeClr val="tx1"/>
                </a:solidFill>
              </a:rPr>
              <a:t>of the</a:t>
            </a:r>
            <a:r>
              <a:rPr lang="de-DE" dirty="0" smtClean="0">
                <a:solidFill>
                  <a:schemeClr val="tx1"/>
                </a:solidFill>
              </a:rPr>
              <a:t> Siemens </a:t>
            </a:r>
            <a:r>
              <a:rPr lang="de-DE" dirty="0" smtClean="0"/>
              <a:t>Development System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77779667"/>
              </p:ext>
            </p:extLst>
          </p:nvPr>
        </p:nvGraphicFramePr>
        <p:xfrm>
          <a:off x="633411" y="1412875"/>
          <a:ext cx="9510714" cy="47769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0000"/>
                <a:gridCol w="7350714"/>
              </a:tblGrid>
              <a:tr h="597113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646E"/>
                          </a:solidFill>
                          <a:latin typeface="Arial"/>
                        </a:rPr>
                        <a:t>Focus on customer value and </a:t>
                      </a:r>
                      <a:r>
                        <a:rPr lang="en-US" sz="1200" b="1" i="0" u="none" strike="noStrike" kern="1200" dirty="0" smtClean="0">
                          <a:solidFill>
                            <a:srgbClr val="00646E"/>
                          </a:solidFill>
                          <a:latin typeface="Arial"/>
                        </a:rPr>
                        <a:t>eliminate </a:t>
                      </a:r>
                      <a:r>
                        <a:rPr lang="en-US" sz="1200" b="1" i="0" u="none" strike="noStrike" kern="1200" dirty="0">
                          <a:solidFill>
                            <a:srgbClr val="00646E"/>
                          </a:solidFill>
                          <a:latin typeface="Arial"/>
                        </a:rPr>
                        <a:t>waste</a:t>
                      </a:r>
                      <a:endParaRPr lang="en-US" sz="1200" b="1" i="0" u="none" strike="noStrike" dirty="0">
                        <a:solidFill>
                          <a:srgbClr val="00646E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know our customers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and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strongly focus on their benefit. We eliminate all types of non-value adding activities.</a:t>
                      </a: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>
                          <a:solidFill>
                            <a:srgbClr val="00646E"/>
                          </a:solidFill>
                          <a:latin typeface="Arial"/>
                        </a:rPr>
                        <a:t>Establish pull and flow</a:t>
                      </a:r>
                      <a:endParaRPr lang="en-US" sz="1200" b="1" i="0" u="none" strike="noStrike">
                        <a:solidFill>
                          <a:srgbClr val="00646E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organize work and empower people to create fast, flexible and continuous flow – we limit work demand to capacity and maximize throughput.</a:t>
                      </a:r>
                      <a:endParaRPr lang="de-DE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rgbClr val="00646E"/>
                          </a:solidFill>
                          <a:latin typeface="Arial"/>
                        </a:rPr>
                        <a:t>Go and </a:t>
                      </a:r>
                      <a:r>
                        <a:rPr lang="en-US" sz="1200" b="1" i="0" u="none" strike="noStrike" kern="1200" dirty="0" smtClean="0">
                          <a:solidFill>
                            <a:srgbClr val="00646E"/>
                          </a:solidFill>
                          <a:latin typeface="Arial"/>
                        </a:rPr>
                        <a:t>see</a:t>
                      </a:r>
                      <a:endParaRPr lang="en-US" sz="1200" b="1" i="0" u="none" strike="noStrike" dirty="0">
                        <a:solidFill>
                          <a:srgbClr val="00646E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go to the place of action and see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what really happens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in order to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accelerate communication and decision making. We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ask for impediments and offer support.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 smtClean="0">
                          <a:solidFill>
                            <a:srgbClr val="00646E"/>
                          </a:solidFill>
                          <a:latin typeface="Arial"/>
                        </a:rPr>
                        <a:t>Improve continuously</a:t>
                      </a:r>
                      <a:endParaRPr lang="en-US" sz="1200" b="1" i="0" u="none" strike="noStrike" dirty="0">
                        <a:solidFill>
                          <a:srgbClr val="00646E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keep on improving. Lean is a journey, not a final state.</a:t>
                      </a: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46E"/>
                          </a:solidFill>
                        </a:rPr>
                        <a:t>Optimize the entire value stream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foster effective, trustful and networked collaboration between all involved global and local functions along the entire value stream.</a:t>
                      </a: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46E"/>
                          </a:solidFill>
                        </a:rPr>
                        <a:t>Deliver fast and create knowledge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actively request customer feedback in fast iterations. We encourage systematic learning and continuous knowledge exchange.</a:t>
                      </a: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46E"/>
                          </a:solidFill>
                        </a:rPr>
                        <a:t>Respect people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Our teams thrive on pride, commitment, trust and applause. We value colleagues from other functions and their competence and contributions. Our managers respect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their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employees and provide support. </a:t>
                      </a:r>
                    </a:p>
                  </a:txBody>
                  <a:tcPr anchor="ctr"/>
                </a:tc>
              </a:tr>
              <a:tr h="59711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646E"/>
                          </a:solidFill>
                        </a:rPr>
                        <a:t>Build quality in from the beginning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We build in quality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from the start. We regard problems as treasures. We detect them immediately at the point of origin and sustainably solve the root cause.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634617" y="6597396"/>
            <a:ext cx="10225278" cy="260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9791" y="1660136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9715" y="1556766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0419715" y="2852928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51769" y="2956298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0419715" y="5157216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51769" y="5260586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419715" y="4005072"/>
            <a:ext cx="288036" cy="288036"/>
          </a:xfrm>
          <a:prstGeom prst="ellipse">
            <a:avLst/>
          </a:prstGeom>
          <a:solidFill>
            <a:srgbClr val="FFE178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rgbClr val="FFE17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51769" y="4108442"/>
            <a:ext cx="10081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FFE178"/>
                </a:solidFill>
              </a:rPr>
              <a:t>In Progress</a:t>
            </a:r>
            <a:endParaRPr lang="en-US" sz="1200" dirty="0" err="1" smtClean="0">
              <a:solidFill>
                <a:srgbClr val="FFE17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140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cs-CZ" dirty="0" smtClean="0">
                <a:solidFill>
                  <a:schemeClr val="tx1"/>
                </a:solidFill>
              </a:rPr>
              <a:t> of the </a:t>
            </a:r>
            <a:r>
              <a:rPr lang="de-DE" dirty="0" smtClean="0">
                <a:solidFill>
                  <a:schemeClr val="tx1"/>
                </a:solidFill>
              </a:rPr>
              <a:t>Siemens Development System (1/2)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66167413"/>
              </p:ext>
            </p:extLst>
          </p:nvPr>
        </p:nvGraphicFramePr>
        <p:xfrm>
          <a:off x="627061" y="1412873"/>
          <a:ext cx="9498014" cy="475297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0000"/>
                <a:gridCol w="7338014"/>
              </a:tblGrid>
              <a:tr h="678997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dirty="0" smtClean="0">
                          <a:solidFill>
                            <a:srgbClr val="00646E"/>
                          </a:solidFill>
                          <a:latin typeface="+mn-lt"/>
                        </a:rPr>
                        <a:t>CEO-driven</a:t>
                      </a: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 Hoshin Kanri</a:t>
                      </a:r>
                      <a:endParaRPr lang="en-US" sz="1200" b="1" i="0" u="none" strike="noStrike" kern="1200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 strategic planning methodology, applied on BU / Segment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level and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used to align goals between all functions.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Time-boxed development</a:t>
                      </a:r>
                      <a:endParaRPr lang="en-US" sz="1800" b="1" i="0" u="none" strike="noStrike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Strive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for iterative, incremental interdisciplinary development or commissioning to gain early feedback, ideally in fixed time frames.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Retrospectives</a:t>
                      </a:r>
                      <a:endParaRPr lang="en-US" sz="1200" b="1" i="0" u="none" strike="noStrike" kern="1200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Systematic approach to regularly reflect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collaboration and team work in short cycles by identifying good practices and possible improvements.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Visual management</a:t>
                      </a:r>
                      <a:endParaRPr lang="en-US" sz="1800" b="1" i="0" u="none" strike="noStrike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Key information for daily work is visualized to get transparency as basis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for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open and trustful communication across all hierarchical levels in order to improve efficiency and overall performance.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Ranked backlog</a:t>
                      </a:r>
                      <a:endParaRPr lang="en-US" sz="1800" b="1" i="0" u="none" strike="noStrike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Wingdings" charset="0"/>
                        <a:buNone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Ordering the work packages as guidance for daily work – what needs to be done before the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next step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– a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 early alignment and commitment of all functions involved.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Kanban – WIP limits, definition of done</a:t>
                      </a:r>
                      <a:endParaRPr lang="en-US" sz="1800" b="1" i="0" u="none" strike="noStrike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Balancing of work in progress (WIP) with the available capacity, transparent communication of status and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clear definition of completion criteria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to improve lead time and efficiency.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Self-organizing 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/ cross-functional teams</a:t>
                      </a:r>
                      <a:endParaRPr lang="en-US" sz="1800" b="1" i="0" u="none" strike="noStrike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The team includes all functions necessary to get the work done and decides HOW it’s going to do its work within the given business constraints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and without departmental thinking (silos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), but rather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focused on product, solution, etc.</a:t>
                      </a: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10419715" y="3717036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51769" y="3820406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0407737" y="5733288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39791" y="5836658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0419715" y="2996946"/>
            <a:ext cx="288036" cy="288036"/>
          </a:xfrm>
          <a:prstGeom prst="ellipse">
            <a:avLst/>
          </a:prstGeom>
          <a:solidFill>
            <a:srgbClr val="FFE178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rgbClr val="FFE17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51769" y="3100316"/>
            <a:ext cx="10081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FFE178"/>
                </a:solidFill>
              </a:rPr>
              <a:t>In Progress</a:t>
            </a:r>
            <a:endParaRPr lang="en-US" sz="1200" dirty="0" err="1" smtClean="0">
              <a:solidFill>
                <a:srgbClr val="FFE178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634617" y="6597396"/>
            <a:ext cx="10225278" cy="260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140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  <a:r>
              <a:rPr lang="cs-CZ" dirty="0" smtClean="0">
                <a:solidFill>
                  <a:schemeClr val="tx1"/>
                </a:solidFill>
              </a:rPr>
              <a:t> of the</a:t>
            </a:r>
            <a:r>
              <a:rPr lang="de-DE" dirty="0" smtClean="0">
                <a:solidFill>
                  <a:schemeClr val="tx1"/>
                </a:solidFill>
              </a:rPr>
              <a:t> Siemens Development System (2/2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376116"/>
              </p:ext>
            </p:extLst>
          </p:nvPr>
        </p:nvGraphicFramePr>
        <p:xfrm>
          <a:off x="627061" y="1412873"/>
          <a:ext cx="9507539" cy="48969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0000"/>
                <a:gridCol w="7347539"/>
              </a:tblGrid>
              <a:tr h="678997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Daily stand-up meetings</a:t>
                      </a:r>
                      <a:endParaRPr lang="en-US" sz="1800" b="1" i="0" u="none" strike="noStrike" dirty="0">
                        <a:solidFill>
                          <a:srgbClr val="788791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Daily / regular meetings on all hierarchical levels to communicate:</a:t>
                      </a:r>
                    </a:p>
                    <a:p>
                      <a:pPr marL="266700" indent="-266700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•	What did I accomplish?</a:t>
                      </a:r>
                    </a:p>
                    <a:p>
                      <a:pPr marL="266700" marR="0" indent="-2667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•	What do I plan to 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achieve until the next stand-up?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266700" indent="-266700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•	What obstacles are impeding my progress?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lvl="0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200" b="1" i="0" u="none" strike="noStrike" kern="1200" baseline="0" dirty="0" err="1" smtClean="0">
                          <a:solidFill>
                            <a:srgbClr val="00646E"/>
                          </a:solidFill>
                          <a:latin typeface="+mn-lt"/>
                        </a:rPr>
                        <a:t>Gemba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 walk</a:t>
                      </a:r>
                      <a:endParaRPr lang="en-US" sz="1200" b="1" dirty="0" smtClean="0">
                        <a:solidFill>
                          <a:srgbClr val="78879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Go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and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See by management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replacing reports and indirect information capturing.</a:t>
                      </a: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lvl="0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Scrum for software development</a:t>
                      </a:r>
                      <a:endParaRPr lang="en-US" sz="1200" b="1" dirty="0" smtClean="0">
                        <a:solidFill>
                          <a:srgbClr val="78879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A time-boxed iterative and incremental approach using ranked backlogs and visual management.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lvl="0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Value / Effort matrix</a:t>
                      </a:r>
                      <a:endParaRPr lang="en-US" sz="1200" b="1" dirty="0" smtClean="0">
                        <a:solidFill>
                          <a:srgbClr val="78879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Evaluation and prioritization of work packages based on their value and implementation effort, e.g. to create a ranked backlog.</a:t>
                      </a: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Value stream mapping</a:t>
                      </a:r>
                      <a:endParaRPr lang="en-US" sz="1200" b="1" i="0" u="none" strike="noStrike" kern="1200" dirty="0">
                        <a:solidFill>
                          <a:srgbClr val="78879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Method to analyze and optimize the process based on the value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stream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lvl="0">
                        <a:lnSpc>
                          <a:spcPct val="110000"/>
                        </a:lnSpc>
                        <a:spcBef>
                          <a:spcPts val="300"/>
                        </a:spcBef>
                      </a:pP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Structured problem solving </a:t>
                      </a: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(e.g. PDCA)</a:t>
                      </a:r>
                      <a:endParaRPr lang="en-US" sz="1200" b="1" dirty="0" smtClean="0">
                        <a:solidFill>
                          <a:srgbClr val="78879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Structured approaches to guide collaborative in-depth problem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solving by identifying root causes,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and to continuously improve on all levels.</a:t>
                      </a: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678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Minimal viable 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/ marketable product </a:t>
                      </a: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(MVP</a:t>
                      </a:r>
                      <a:r>
                        <a:rPr lang="en-US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 / MMP</a:t>
                      </a:r>
                      <a:r>
                        <a:rPr lang="cs-CZ" sz="1200" b="1" i="0" u="none" strike="noStrike" kern="1200" baseline="0" dirty="0" smtClean="0">
                          <a:solidFill>
                            <a:srgbClr val="00646E"/>
                          </a:solidFill>
                          <a:latin typeface="+mn-lt"/>
                        </a:rPr>
                        <a:t>)</a:t>
                      </a:r>
                      <a:endParaRPr lang="en-US" sz="1200" b="1" dirty="0">
                        <a:solidFill>
                          <a:srgbClr val="78879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Develop a system in smallest usable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chunks to gain fast (customer) feedback.</a:t>
                      </a:r>
                      <a:endParaRPr lang="en-US" sz="12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10407737" y="1700784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39791" y="1804154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9715" y="2420874"/>
            <a:ext cx="288036" cy="288036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51769" y="2524244"/>
            <a:ext cx="4440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92D050"/>
                </a:solidFill>
              </a:rPr>
              <a:t>Done</a:t>
            </a:r>
            <a:endParaRPr lang="en-US" sz="1200" dirty="0" err="1" smtClean="0">
              <a:solidFill>
                <a:srgbClr val="92D05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419715" y="4437126"/>
            <a:ext cx="288036" cy="288036"/>
          </a:xfrm>
          <a:prstGeom prst="ellipse">
            <a:avLst/>
          </a:prstGeom>
          <a:solidFill>
            <a:srgbClr val="FFE178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rgbClr val="FFE17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51769" y="4540496"/>
            <a:ext cx="10081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Bef>
                <a:spcPts val="300"/>
              </a:spcBef>
              <a:buClr>
                <a:srgbClr val="3C464B"/>
              </a:buClr>
            </a:pPr>
            <a:r>
              <a:rPr lang="cs-CZ" sz="1200" dirty="0" smtClean="0">
                <a:solidFill>
                  <a:srgbClr val="FFE178"/>
                </a:solidFill>
              </a:rPr>
              <a:t>In Progress</a:t>
            </a:r>
            <a:endParaRPr lang="en-US" sz="1200" dirty="0" err="1" smtClean="0">
              <a:solidFill>
                <a:srgbClr val="FFE178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34617" y="6597396"/>
            <a:ext cx="10225278" cy="260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140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cs-CZ" dirty="0" smtClean="0"/>
              <a:t>SDS Team in CT RDA DS EU CZ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8" name="Textplatzhalter 4"/>
          <p:cNvSpPr txBox="1">
            <a:spLocks/>
          </p:cNvSpPr>
          <p:nvPr/>
        </p:nvSpPr>
        <p:spPr bwMode="gray">
          <a:xfrm>
            <a:off x="627061" y="1848635"/>
            <a:ext cx="2274662" cy="2954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t" anchorCtr="0">
            <a:spAutoFit/>
          </a:bodyPr>
          <a:lstStyle>
            <a:defPPr>
              <a:defRPr lang="de-DE"/>
            </a:defPPr>
            <a:lvl1pPr>
              <a:lnSpc>
                <a:spcPct val="100000"/>
              </a:lnSpc>
              <a:buClr>
                <a:srgbClr val="879BAA"/>
              </a:buClr>
              <a:defRPr b="1">
                <a:solidFill>
                  <a:schemeClr val="accent5"/>
                </a:solidFill>
                <a:cs typeface="Arial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Siemens </a:t>
            </a:r>
            <a:r>
              <a:rPr lang="en-US" dirty="0" smtClean="0">
                <a:solidFill>
                  <a:schemeClr val="bg1"/>
                </a:solidFill>
              </a:rPr>
              <a:t>acts and is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perceived as an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Entrepreneurial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Innovation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leader and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Digital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champion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/>
          <p:nvPr/>
        </p:nvSpPr>
        <p:spPr bwMode="gray">
          <a:xfrm>
            <a:off x="3650868" y="1566219"/>
            <a:ext cx="142875" cy="47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8555" y="1242084"/>
            <a:ext cx="111612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Established 11/2017</a:t>
            </a:r>
            <a:endParaRPr lang="cs-CZ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Meetings every 2 weeks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10 team members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self nominated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beyond daily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different working positions </a:t>
            </a:r>
            <a:r>
              <a:rPr lang="cs-CZ" dirty="0" smtClean="0">
                <a:solidFill>
                  <a:schemeClr val="accent5"/>
                </a:solidFill>
              </a:rPr>
              <a:t>(Segment and Sub-segment head, Team leaders, developers, ...)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accent5"/>
                </a:solidFill>
              </a:rPr>
              <a:t>different roles (SW AR, SAM, HW DEV, QM, QMiP, ...)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accent5"/>
                </a:solidFill>
              </a:rPr>
              <a:t>different departments (ITS, RA, DF, PD, QM, ...)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accent5"/>
                </a:solidFill>
              </a:rPr>
              <a:t>different experience and knowledge regarding SDS </a:t>
            </a:r>
            <a:r>
              <a:rPr lang="en-US" dirty="0" smtClean="0">
                <a:solidFill>
                  <a:schemeClr val="accent5"/>
                </a:solidFill>
              </a:rPr>
              <a:t>/ agile / lean</a:t>
            </a:r>
            <a:endParaRPr lang="cs-CZ" dirty="0" smtClean="0">
              <a:solidFill>
                <a:schemeClr val="accent5"/>
              </a:solidFill>
            </a:endParaRPr>
          </a:p>
          <a:p>
            <a:pPr marL="266700" lvl="1" indent="-266700">
              <a:buFont typeface="Arial" panose="020B0604020202020204" pitchFamily="34" charset="0"/>
              <a:buChar char="•"/>
            </a:pPr>
            <a:r>
              <a:rPr lang="cs-CZ" dirty="0" smtClean="0">
                <a:solidFill>
                  <a:schemeClr val="accent5"/>
                </a:solidFill>
              </a:rPr>
              <a:t> fully supported by top management as well as customer</a:t>
            </a:r>
          </a:p>
          <a:p>
            <a:pPr marL="266700" lvl="1" indent="-2667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common goal</a:t>
            </a:r>
            <a:r>
              <a:rPr lang="cs-CZ" dirty="0" smtClean="0">
                <a:solidFill>
                  <a:schemeClr val="accent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5"/>
              </a:solidFill>
            </a:endParaRPr>
          </a:p>
          <a:p>
            <a:pPr marL="285750" indent="-285750" algn="ctr"/>
            <a:r>
              <a:rPr lang="en-US" dirty="0" smtClean="0">
                <a:solidFill>
                  <a:schemeClr val="accent5"/>
                </a:solidFill>
              </a:rPr>
              <a:t>DOING ALWAYS THE RIGHT THINGS </a:t>
            </a:r>
            <a:r>
              <a:rPr lang="cs-CZ" dirty="0" smtClean="0">
                <a:solidFill>
                  <a:schemeClr val="accent5"/>
                </a:solidFill>
              </a:rPr>
              <a:t>CORRECTLY AND AT THE FIRST TIME</a:t>
            </a:r>
          </a:p>
        </p:txBody>
      </p:sp>
      <p:sp>
        <p:nvSpPr>
          <p:cNvPr id="21" name="Isosceles Triangle 20"/>
          <p:cNvSpPr/>
          <p:nvPr/>
        </p:nvSpPr>
        <p:spPr bwMode="auto">
          <a:xfrm rot="10800000">
            <a:off x="626568" y="5778586"/>
            <a:ext cx="10945216" cy="324037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 smtClean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273" y="737616"/>
            <a:ext cx="6381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769456">
            <a:off x="11114076" y="1175475"/>
            <a:ext cx="5334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388387">
            <a:off x="8478947" y="477252"/>
            <a:ext cx="5429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4675584" y="1556766"/>
            <a:ext cx="1728192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Lukas Hamacek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RA </a:t>
            </a:r>
          </a:p>
        </p:txBody>
      </p:sp>
      <p:sp>
        <p:nvSpPr>
          <p:cNvPr id="35" name="TextBox 34"/>
          <p:cNvSpPr txBox="1"/>
          <p:nvPr/>
        </p:nvSpPr>
        <p:spPr>
          <a:xfrm rot="776868">
            <a:off x="6872897" y="2735907"/>
            <a:ext cx="1728192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Michal Aftanas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RA HW </a:t>
            </a:r>
          </a:p>
        </p:txBody>
      </p:sp>
      <p:sp>
        <p:nvSpPr>
          <p:cNvPr id="36" name="TextBox 35"/>
          <p:cNvSpPr txBox="1"/>
          <p:nvPr/>
        </p:nvSpPr>
        <p:spPr>
          <a:xfrm rot="20397127">
            <a:off x="8106097" y="1194029"/>
            <a:ext cx="1728192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Jiri Cihak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RA SW </a:t>
            </a:r>
          </a:p>
        </p:txBody>
      </p:sp>
      <p:sp>
        <p:nvSpPr>
          <p:cNvPr id="37" name="TextBox 36"/>
          <p:cNvSpPr txBox="1"/>
          <p:nvPr/>
        </p:nvSpPr>
        <p:spPr>
          <a:xfrm rot="813232">
            <a:off x="10452034" y="1898279"/>
            <a:ext cx="1728192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Olga Sebestova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RA QM </a:t>
            </a:r>
          </a:p>
        </p:txBody>
      </p:sp>
      <p:sp>
        <p:nvSpPr>
          <p:cNvPr id="40" name="TextBox 39"/>
          <p:cNvSpPr txBox="1"/>
          <p:nvPr/>
        </p:nvSpPr>
        <p:spPr>
          <a:xfrm rot="20736532">
            <a:off x="3479081" y="2783346"/>
            <a:ext cx="1728192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Martin Laza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fr-FR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PD AP</a:t>
            </a: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 rot="535685">
            <a:off x="6356635" y="1400652"/>
            <a:ext cx="1728192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Hynek Urbis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DF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42531" y="2970276"/>
            <a:ext cx="1864755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Radomir Martinek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DF SE 1 </a:t>
            </a:r>
          </a:p>
        </p:txBody>
      </p:sp>
      <p:sp>
        <p:nvSpPr>
          <p:cNvPr id="43" name="TextBox 42"/>
          <p:cNvSpPr txBox="1"/>
          <p:nvPr/>
        </p:nvSpPr>
        <p:spPr>
          <a:xfrm rot="260361">
            <a:off x="7838339" y="4939211"/>
            <a:ext cx="1864755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Vojtech Sladky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QM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527008" y="5373249"/>
            <a:ext cx="1864755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Pascal Cassinelli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fr-FR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ITS SW 2</a:t>
            </a: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 </a:t>
            </a:r>
          </a:p>
        </p:txBody>
      </p:sp>
      <p:pic>
        <p:nvPicPr>
          <p:cNvPr id="45" name="Picture 44" descr="laza marti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07854">
            <a:off x="3735515" y="1684429"/>
            <a:ext cx="846723" cy="1088739"/>
          </a:xfrm>
          <a:prstGeom prst="rect">
            <a:avLst/>
          </a:prstGeom>
        </p:spPr>
      </p:pic>
      <p:pic>
        <p:nvPicPr>
          <p:cNvPr id="46" name="Picture 45" descr="Martínek Radomír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401" y="1881536"/>
            <a:ext cx="782826" cy="1088740"/>
          </a:xfrm>
          <a:prstGeom prst="rect">
            <a:avLst/>
          </a:prstGeom>
        </p:spPr>
      </p:pic>
      <p:pic>
        <p:nvPicPr>
          <p:cNvPr id="47" name="Picture 46" descr="Sladky Vojtech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49923">
            <a:off x="8452551" y="3900442"/>
            <a:ext cx="826618" cy="1008292"/>
          </a:xfrm>
          <a:prstGeom prst="rect">
            <a:avLst/>
          </a:prstGeom>
        </p:spPr>
      </p:pic>
      <p:pic>
        <p:nvPicPr>
          <p:cNvPr id="48" name="Picture 47" descr="Staroň Marti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279340">
            <a:off x="10762297" y="2769138"/>
            <a:ext cx="872941" cy="1122353"/>
          </a:xfrm>
          <a:prstGeom prst="rect">
            <a:avLst/>
          </a:prstGeom>
        </p:spPr>
      </p:pic>
      <p:pic>
        <p:nvPicPr>
          <p:cNvPr id="49" name="Picture 48" descr="Urbis_Hynek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18860">
            <a:off x="7055036" y="560521"/>
            <a:ext cx="538838" cy="810536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16200000">
            <a:off x="10027999" y="4540807"/>
            <a:ext cx="814975" cy="60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50" descr="Aftanas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73344">
            <a:off x="7539355" y="1925153"/>
            <a:ext cx="733044" cy="733044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 bwMode="auto">
          <a:xfrm>
            <a:off x="1634617" y="6597396"/>
            <a:ext cx="10225278" cy="260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 smtClean="0">
              <a:solidFill>
                <a:schemeClr val="tx1"/>
              </a:solidFill>
            </a:endParaRPr>
          </a:p>
        </p:txBody>
      </p:sp>
      <p:pic>
        <p:nvPicPr>
          <p:cNvPr id="301057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123553" y="1988820"/>
            <a:ext cx="9334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 rot="21223227">
            <a:off x="10267914" y="3991184"/>
            <a:ext cx="1865924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cs-CZ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Martin Staron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pt-BR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DF CP 1</a:t>
            </a:r>
            <a:r>
              <a:rPr lang="en-US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709623" y="2906406"/>
            <a:ext cx="1854110" cy="3600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cs-CZ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Jakub Makarovsky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fr-FR" sz="1000" dirty="0" smtClean="0">
                <a:solidFill>
                  <a:schemeClr val="accent5"/>
                </a:solidFill>
                <a:latin typeface="MV Boli" pitchFamily="2" charset="0"/>
                <a:ea typeface="Arial Unicode MS" panose="020B0604020202020204" pitchFamily="34" charset="-128"/>
                <a:cs typeface="MV Boli" pitchFamily="2" charset="0"/>
              </a:rPr>
              <a:t>CT RDA DS EU CZ DF MP 6</a:t>
            </a:r>
            <a:endParaRPr lang="en-US" sz="1000" dirty="0" smtClean="0">
              <a:solidFill>
                <a:schemeClr val="accent5"/>
              </a:solidFill>
              <a:latin typeface="MV Boli" pitchFamily="2" charset="0"/>
              <a:ea typeface="Arial Unicode MS" panose="020B0604020202020204" pitchFamily="34" charset="-128"/>
              <a:cs typeface="MV Boli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2549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  <p:tag name="THINKCELLPRESENTATIONDONOTDELETE" val="&lt;?xml version=&quot;1.0&quot; encoding=&quot;UTF-16&quot; standalone=&quot;yes&quot;?&gt;&lt;root reqver=&quot;23045&quot;&gt;&lt;version val=&quot;2414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ARTICULATE_SLIDE_COUNT" val="9"/>
  <p:tag name="ARTICULATE_PROJECT_OPEN" val="0"/>
  <p:tag name="THINKCELLUNDODONOTDELETE" val="0"/>
  <p:tag name="EE4P_STYLE_ID" val="040887b0-086c-4ff4-2016-b5b55c2754ed"/>
  <p:tag name="EE4P_AGENDAWIZARD" val="&lt;ee4p&gt;&lt;layouts&gt;&lt;layout name=&quot;Siemens 16:9&quot; id=&quot;3_3&quot;&gt;&lt;standard&gt;&lt;textframe horizontalAnchor=&quot;1&quot; marginBottom=&quot;5.5&quot; marginLeft=&quot;0&quot; marginRight=&quot;0&quot; marginTop=&quot;5.5&quot; orientation=&quot;1&quot; verticalAnchor=&quot;1&quot; /&gt;&lt;font name=&quot;Arial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&quot; subtitle=&quot;Agenda&quot; sizingModeId=&quot;2&quot; fontSize=&quot;14&quot; startTime=&quot;540&quot; timeFormatId=&quot;1&quot; startItemNo=&quot;1&quot; createSingleAgendaSlide=&quot;0&quot; createSeparatingSlides=&quot;1&quot; createBackupSlide=&quot;1&quot; fontSizeAuto=&quot;1&quot; /&gt;&lt;columns&gt;&lt;column field=&quot;itemno&quot; label=&quot;No.&quot; visible=&quot;0&quot; checked=&quot;0&quot; leftSpacing=&quot;0&quot; rightSpacing=&quot;0&quot; dock=&quot;1&quot; /&gt;&lt;column field=&quot;timeslot&quot; label=&quot;Time Slot&quot; visible=&quot;1&quot; checked=&quot;1&quot; leftSpacing=&quot;15&quot; rightSpacing=&quot;23&quot; dock=&quot;1&quot; /&gt;&lt;column field=&quot;topic&quot; label=&quot;Topic&quot; leftSpacing=&quot;15&quot; rightSpacing=&quot;23&quot; dock=&quot;1&quot; /&gt;&lt;column field=&quot;responsible&quot; label=&quot;Responsible&quot; visible=&quot;1&quot; checked=&quot;0&quot; leftSpacing=&quot;15&quot; rightSpacing=&quot;23&quot; dock=&quot;1&quot; /&gt;&lt;column field=&quot;freecolumn&quot; label=&quot;&quot; visible=&quot;1&quot; checked=&quot;0&quot; leftSpacing=&quot;15&quot; rightSpacing=&quot;23&quot; dock=&quot;1&quot; /&gt;&lt;column field=&quot;pageno&quot; label=&quot;Page No.&quot; visible=&quot;1&quot; checked=&quot;0&quot; leftSpacing=&quot;15&quot; rightSpacing=&quot;15&quot; dock=&quot;1&quot; /&gt;&lt;/columns&gt;&lt;position left=&quot;49.24039&quot; top=&quot;139.625&quot; width=&quot;873.2597&quot; height=&quot;345.875&quot; /&gt;&lt;subtitle&gt;&lt;position left=&quot;49.24031&quot; top=&quot;111.25&quot; width=&quot;873.2597&quot; height=&quot;16.96409&quot; /&gt;&lt;font size=&quot;14&quot; /&gt;&lt;textframe verticalAnchor=&quot;1&quot; marginBottom=&quot;0&quot; marginTop=&quot;0&quot; /&gt;&lt;paragraphformat alignment=&quot;1&quot; /&gt;&lt;/subtitle&gt;&lt;settings allowedSizingModeIds=&quot;1|2&quot; allowedFontSizes=&quot;8|9|10.5|11|12|14&quot; allowedTimeFormatIds=&quot;1|2|3&quot; slideLayout=&quot;11&quot; customLayoutName=&quot;Nur Titel|Free Content&quot; customLayoutIndex=&quot;&quot; showBreak=&quot;1&quot; singleAgendaSlideSelected=&quot;0&quot; backupSlideTitle=&quot;Backup: %agendaTitle%&quot; backupSlideSubtitle=&quot;%agendaName%&quot; topMargin=&quot;0.33&quot; leftMargin=&quot;0&quot; allowedLevels=&quot;4&quot; itemNoFormats=&quot;{1}¦{1}.{2}¦{3:alphaLC}¦{3:alphaLC}.{4:alphaLC}&quot; /&gt;&lt;!-- Headings --&gt;&lt;!--&#10;      &lt;headings bottomMinSpacing=&quot;10&quot; bottomMaxSpacing=&quot;20&quot;&gt;&#10;        &lt;element field=&quot;timeslot&quot; type=&quot;autoshape&quot; autoShapeType=&quot;1&quot;/&gt;&#10;        &lt;element field=&quot;pageno&quot; type=&quot;autoshape&quot; autoShapeType=&quot;1&quot;/&gt;&#10;        &lt;element field=&quot;topic&quot; type=&quot;autoshape&quot; autoShapeType=&quot;1&quot;/&gt;&#10;        &lt;element field=&quot;responsible&quot; type=&quot;autoshape&quot; autoShapeType=&quot;1&quot;/&gt;&#10;        &lt;element field=&quot;freecolumn&quot; type=&quot;autoshape&quot; autoShapeType=&quot;1&quot;/&gt;&#10;      &lt;/headings&gt;&#10;      --&gt;&lt;!-- Agenda item formats --&gt;&lt;cases&gt;&lt;case level=&quot;1&quot; selected=&quot;0&quot; break=&quot;0&quot; topMinSpacing=&quot;2&quot; topMaxSpacing=&quot;2&quot; bottomMinSpacing=&quot;0&quot; bottomMaxSpacing=&quot;0&quot;&gt;&lt;element field=&quot;topic&quot; type=&quot;autoshape&quot; autoShapeType=&quot;1&quot;&gt;&lt;paragraphformat alignment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2&quot; topMaxSpacing=&quot;2&quot; bottomMinSpacing=&quot;0&quot; bottomMaxSpacing=&quot;0&quot;&gt;&lt;element type=&quot;autoshape&quot; autoShapeType=&quot;1&quot; value=&quot;&quot;&gt;&lt;position left=&quot;0&quot; top=&quot;0&quot; width=&quot;873.2597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topic&quot; type=&quot;autoshape&quot; autoShapeType=&quot;1&quot;&gt;&lt;paragraphformat alignment=&quot;1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2&quot; topMaxSpacing=&quot;2&quot; bottomMinSpacing=&quot;0&quot; bottomMaxSpacing=&quot;0&quot;&gt;&lt;element field=&quot;topic&quot; type=&quot;autoshape&quot; autoShapeType=&quot;1&quot;&gt;&lt;bulletformat visible=&quot;1&quot; character=&quot;8226&quot; relativeSize=&quot;1&quot; font=&quot;Arial&quot; color=&quot;#879BAA&quot; /&gt;&lt;paragraphformat firstLineIndent=&quot;-1&quot; leftIndent=&quot;1*(level-1)&quot; alignment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2&quot; topMaxSpacing=&quot;2&quot; bottomMinSpacing=&quot;0&quot; bottomMaxSpacing=&quot;0&quot;&gt;&lt;element type=&quot;autoshape&quot; autoShapeType=&quot;1&quot; value=&quot;&quot;&gt;&lt;position left=&quot;0&quot; top=&quot;0&quot; width=&quot;873.2597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topic&quot; type=&quot;autoshape&quot; autoShapeType=&quot;1&quot;&gt;&lt;bulletformat visible=&quot;1&quot; character=&quot;8226&quot; relativeSize=&quot;1&quot; font=&quot;Arial&quot; color=&quot;#879BAA&quot; /&gt;&lt;paragraphformat firstLineIndent=&quot;-1&quot; leftIndent=&quot;1*(level-1)&quot; alignment=&quot;1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2&quot; topMaxSpacing=&quot;2&quot; bottomMinSpacing=&quot;0&quot; bottomMaxSpacing=&quot;0&quot;&gt;&lt;element field=&quot;topic&quot; type=&quot;autoshape&quot; autoShapeType=&quot;1&quot;&gt;&lt;paragraphformat firstLineIndent=&quot;-1&quot; leftIndent=&quot;1*(level-1)&quot; alignment=&quot;1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2&quot; topMaxSpacing=&quot;2&quot; bottomMinSpacing=&quot;0&quot; bottomMaxSpacing=&quot;0&quot;&gt;&lt;element type=&quot;autoshape&quot; autoShapeType=&quot;1&quot; value=&quot;&quot;&gt;&lt;position left=&quot;0&quot; top=&quot;0&quot; width=&quot;873.2597&quot; height=&quot;itemHeight&quot; /&gt;&lt;fill foreColor=&quot;#BECDD7&quot; visible=&quot;1&quot; /&gt;&lt;line style=&quot;1&quot; dashStyle=&quot;1&quot; foreColor=&quot;#879BAA&quot; weight=&quot;0.75&quot; visible=&quot;1&quot; /&gt;&lt;/element&gt;&lt;element field=&quot;topic&quot; type=&quot;autoshape&quot; autoShapeType=&quot;1&quot;&gt;&lt;paragraphformat firstLineIndent=&quot;-1&quot; leftIndent=&quot;1*(level-1)&quot; alignment=&quot;1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SDS&quot; title=&quot;The Siemens Development System (SDS)&quot; subtitle=&quot;Content&quot; sizingModeId=&quot;1&quot; fontSize=&quot;14&quot; startTime=&quot;540&quot; timeFormatId=&quot;1&quot; startItemNo=&quot;1&quot; createSingleAgendaSlide=&quot;1&quot; createSeparatingSlides=&quot;1&quot; createBackupSlide=&quot;0&quot; fontSizeAuto=&quot;0&quot; layoutId=&quot;3_3&quot; createSections=&quot;0&quot; backupSlideId=&quot;&quot; singleSlideId=&quot;cc4a72e4-d053-44c6-99cb-0d6f22ea0838&quot;&gt;&lt;columns&gt;&lt;column field=&quot;itemno&quot; label=&quot;No.&quot; visible=&quot;0&quot; checked=&quot;0&quot; leftSpacing=&quot;0&quot; rightSpacing=&quot;0&quot; dock=&quot;1&quot; /&gt;&lt;column field=&quot;timeslot&quot; label=&quot;Time Slot&quot; visible=&quot;1&quot; checked=&quot;0&quot; leftSpacing=&quot;15&quot; rightSpacing=&quot;23&quot; dock=&quot;1&quot; /&gt;&lt;column field=&quot;topic&quot; label=&quot;Topic&quot; leftSpacing=&quot;15&quot; rightSpacing=&quot;23&quot; dock=&quot;1&quot; /&gt;&lt;column field=&quot;responsible&quot; label=&quot;Responsible&quot; visible=&quot;1&quot; checked=&quot;0&quot; leftSpacing=&quot;15&quot; rightSpacing=&quot;23&quot; dock=&quot;1&quot; /&gt;&lt;column field=&quot;freecolumn&quot; label=&quot;&quot; visible=&quot;1&quot; checked=&quot;0&quot; leftSpacing=&quot;15&quot; rightSpacing=&quot;23&quot; dock=&quot;1&quot; /&gt;&lt;column field=&quot;pageno&quot; label=&quot;Page No.&quot; visible=&quot;1&quot; checked=&quot;0&quot; leftSpacing=&quot;15&quot; rightSpacing=&quot;15&quot; dock=&quot;1&quot; /&gt;&lt;/columns&gt;&lt;items&gt;&lt;item duration=&quot;30&quot; id=&quot;0365b7b9-8fe7-44c2-bd03-72ff70689ef9&quot; parentId=&quot;&quot; level=&quot;1&quot; generateAgendaSlide=&quot;1&quot; showAgendaItem=&quot;1&quot; isBreak=&quot;0&quot; topic=&quot;Motivation - The need for speed and agility&quot; agendaSlideId=&quot;dc389830-2b53-4a4e-8e42-9c995d0221d1&quot; /&gt;&lt;item duration=&quot;30&quot; id=&quot;94831c65-f4c6-4b77-a0df-84d13e072a45&quot; parentId=&quot;&quot; level=&quot;1&quot; generateAgendaSlide=&quot;1&quot; showAgendaItem=&quot;1&quot; isBreak=&quot;0&quot; topic=&quot;The Siemens Development System (SDS)&quot; agendaSlideId=&quot;3e270362-b00a-4622-b906-c7294542c5ed&quot; /&gt;&lt;item duration=&quot;30&quot; id=&quot;22aa4d79-54e5-44df-819a-d6800474d8d3&quot; parentId=&quot;&quot; level=&quot;1&quot; generateAgendaSlide=&quot;1&quot; showAgendaItem=&quot;1&quot; isBreak=&quot;0&quot; topic=&quot;Q&amp;amp;A&quot; agendaSlideId=&quot;d81c1f59-5838-4235-a6b9-5a92d253bcd1&quot; /&gt;&lt;item duration=&quot;30&quot; id=&quot;b6461c2c-29b7-4227-b272-e7f4e4b30981&quot; parentId=&quot;&quot; level=&quot;1&quot; generateAgendaSlide=&quot;1&quot; showAgendaItem=&quot;1&quot; isBreak=&quot;0&quot; topic=&quot;Backup: Template for business specific SDS roll-out &amp;amp; more details&quot; agendaSlideId=&quot;93ddf2db-ef2a-4107-8b98-014e02c1387c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VfFTIRR0mpuVjki13A1A"/>
  <p:tag name="NAME" val="otherPlu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VfFTIRR0mpuVjki13A1A"/>
  <p:tag name="NAME" val="otherPlu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VfFTIRR0mpuVjki13A1A"/>
  <p:tag name="NAME" val="otherPlu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D7D7CD"/>
        </a:solidFill>
        <a:ln>
          <a:noFill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b="1" dirty="0" err="1" smtClean="0">
            <a:solidFill>
              <a:schemeClr val="tx1"/>
            </a:solidFill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marL="171450" indent="-171450">
          <a:spcBef>
            <a:spcPts val="300"/>
          </a:spcBef>
          <a:buClr>
            <a:srgbClr val="3C464B"/>
          </a:buClr>
          <a:buFont typeface="Arial" panose="020B0604020202020204" pitchFamily="34" charset="0"/>
          <a:buChar char="‒"/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(large)</Name>
  <PpLayout>16</PpLayout>
  <Index>10</Index>
</p4ppTags>
</file>

<file path=customXml/item10.xml><?xml version="1.0" encoding="utf-8"?>
<p4ppTags>
  <Name>Three columns</Name>
  <PpLayout>32</PpLayout>
  <Index>14</Index>
</p4ppTags>
</file>

<file path=customXml/item11.xml><?xml version="1.0" encoding="utf-8"?>
<p4ppTags>
  <Name>Three columns + Navigation</Name>
  <PpLayout>32</PpLayout>
  <Index>20</Index>
</p4ppTags>
</file>

<file path=customXml/item12.xml><?xml version="1.0" encoding="utf-8"?>
<p4ppTags>
  <Name>Two rows + Navigation</Name>
  <PpLayout>32</PpLayout>
  <Index>21</Index>
</p4ppTags>
</file>

<file path=customXml/item13.xml><?xml version="1.0" encoding="utf-8"?>
<p4ppTags>
  <Name>One object (small)</Name>
  <PpLayout>16</PpLayout>
  <Index>11</Index>
</p4ppTags>
</file>

<file path=customXml/item14.xml><?xml version="1.0" encoding="utf-8"?>
<p4ppTags/>
</file>

<file path=customXml/item15.xml><?xml version="1.0" encoding="utf-8"?>
<p4ppTags>
  <Name>Four objects + Navigation</Name>
  <PpLayout>32</PpLayout>
  <Index>22</Index>
</p4ppTags>
</file>

<file path=customXml/item16.xml><?xml version="1.0" encoding="utf-8"?>
<p4ppTags>
  <Name>Two rows</Name>
  <PpLayout>32</PpLayout>
  <Index>13</Index>
</p4ppTags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493881CA7A440A91F38099B2A6D91" ma:contentTypeVersion="8" ma:contentTypeDescription="Create a new document." ma:contentTypeScope="" ma:versionID="144b0ef1daa9596f65af1ab0d9419b3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8.xml><?xml version="1.0" encoding="utf-8"?>
<p4ppTags>
  <Name>Text + Index</Name>
  <PpLayout>32</PpLayout>
  <Index>8</Index>
</p4ppTags>
</file>

<file path=customXml/item19.xml><?xml version="1.0" encoding="utf-8"?>
<p4ppTags>
  <Name>Free Content + Navigation</Name>
  <PpLayout>32</PpLayout>
  <Index>16</Index>
</p4ppTag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4ppTags>
  <Name>One object (small) + Navigation</Name>
  <PpLayout>32</PpLayout>
  <Index>18</Index>
</p4ppTags>
</file>

<file path=customXml/item4.xml><?xml version="1.0" encoding="utf-8"?>
<p4ppTags>
  <Name>One object (large) + Navigation</Name>
  <PpLayout>32</PpLayout>
  <Index>17</Index>
</p4ppTags>
</file>

<file path=customXml/item5.xml><?xml version="1.0" encoding="utf-8"?>
<p:properties xmlns:p="http://schemas.microsoft.com/office/2006/metadata/properties" xmlns:xsi="http://www.w3.org/2001/XMLSchema-instance">
  <documentManagement/>
</p:properties>
</file>

<file path=customXml/item6.xml><?xml version="1.0" encoding="utf-8"?>
<p4ppTags>
  <Name>Four objects</Name>
  <PpLayout>24</PpLayout>
  <Index>15</Index>
</p4ppTags>
</file>

<file path=customXml/item7.xml><?xml version="1.0" encoding="utf-8"?>
<p4ppTags>
  <Name>Free Content</Name>
  <PpLayout>11</PpLayout>
  <Index>9</Index>
</p4ppTags>
</file>

<file path=customXml/item8.xml><?xml version="1.0" encoding="utf-8"?>
<p4ppTags>
  <Name>Two columns</Name>
  <PpLayout>29</PpLayout>
  <Index>12</Index>
</p4ppTags>
</file>

<file path=customXml/item9.xml><?xml version="1.0" encoding="utf-8"?>
<p4ppTags>
  <Name>Two columns + Navigation</Name>
  <PpLayout>32</PpLayout>
  <Index>19</Index>
</p4ppTags>
</file>

<file path=customXml/itemProps1.xml><?xml version="1.0" encoding="utf-8"?>
<ds:datastoreItem xmlns:ds="http://schemas.openxmlformats.org/officeDocument/2006/customXml" ds:itemID="{80661B8B-A327-44F9-823B-4D9EE0B3EC78}">
  <ds:schemaRefs/>
</ds:datastoreItem>
</file>

<file path=customXml/itemProps10.xml><?xml version="1.0" encoding="utf-8"?>
<ds:datastoreItem xmlns:ds="http://schemas.openxmlformats.org/officeDocument/2006/customXml" ds:itemID="{15CF3461-70D1-4B54-AFAB-DAFDA0A238CD}">
  <ds:schemaRefs/>
</ds:datastoreItem>
</file>

<file path=customXml/itemProps11.xml><?xml version="1.0" encoding="utf-8"?>
<ds:datastoreItem xmlns:ds="http://schemas.openxmlformats.org/officeDocument/2006/customXml" ds:itemID="{85D77EE6-52B7-48BE-9EDB-748F1EBB53DE}">
  <ds:schemaRefs/>
</ds:datastoreItem>
</file>

<file path=customXml/itemProps12.xml><?xml version="1.0" encoding="utf-8"?>
<ds:datastoreItem xmlns:ds="http://schemas.openxmlformats.org/officeDocument/2006/customXml" ds:itemID="{6C79E4F8-DCFB-483C-880A-AEEC6AAFC838}">
  <ds:schemaRefs/>
</ds:datastoreItem>
</file>

<file path=customXml/itemProps13.xml><?xml version="1.0" encoding="utf-8"?>
<ds:datastoreItem xmlns:ds="http://schemas.openxmlformats.org/officeDocument/2006/customXml" ds:itemID="{1618AA06-B22E-4D19-9680-0D7830426729}">
  <ds:schemaRefs/>
</ds:datastoreItem>
</file>

<file path=customXml/itemProps14.xml><?xml version="1.0" encoding="utf-8"?>
<ds:datastoreItem xmlns:ds="http://schemas.openxmlformats.org/officeDocument/2006/customXml" ds:itemID="{572FBA73-6DBF-45DA-8282-9342320CFAB0}">
  <ds:schemaRefs/>
</ds:datastoreItem>
</file>

<file path=customXml/itemProps15.xml><?xml version="1.0" encoding="utf-8"?>
<ds:datastoreItem xmlns:ds="http://schemas.openxmlformats.org/officeDocument/2006/customXml" ds:itemID="{EAB520BC-C6EC-457E-8AB5-55DB67C86858}">
  <ds:schemaRefs/>
</ds:datastoreItem>
</file>

<file path=customXml/itemProps16.xml><?xml version="1.0" encoding="utf-8"?>
<ds:datastoreItem xmlns:ds="http://schemas.openxmlformats.org/officeDocument/2006/customXml" ds:itemID="{38AB8DE4-FD9B-4166-BEC3-3F1753596133}">
  <ds:schemaRefs/>
</ds:datastoreItem>
</file>

<file path=customXml/itemProps17.xml><?xml version="1.0" encoding="utf-8"?>
<ds:datastoreItem xmlns:ds="http://schemas.openxmlformats.org/officeDocument/2006/customXml" ds:itemID="{C65774B0-EE16-4899-A7EF-6E8F790C6972}"/>
</file>

<file path=customXml/itemProps18.xml><?xml version="1.0" encoding="utf-8"?>
<ds:datastoreItem xmlns:ds="http://schemas.openxmlformats.org/officeDocument/2006/customXml" ds:itemID="{7E35FEDB-1F0E-4D67-A313-4AC59C26FF29}">
  <ds:schemaRefs/>
</ds:datastoreItem>
</file>

<file path=customXml/itemProps19.xml><?xml version="1.0" encoding="utf-8"?>
<ds:datastoreItem xmlns:ds="http://schemas.openxmlformats.org/officeDocument/2006/customXml" ds:itemID="{7CC5F709-E74B-4E5F-A728-923D5062EBEF}">
  <ds:schemaRefs/>
</ds:datastoreItem>
</file>

<file path=customXml/itemProps2.xml><?xml version="1.0" encoding="utf-8"?>
<ds:datastoreItem xmlns:ds="http://schemas.openxmlformats.org/officeDocument/2006/customXml" ds:itemID="{A3E45BD7-4400-4E89-8C99-62370B44D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E249F-833E-4CF0-BECB-552D01D7DC9E}">
  <ds:schemaRefs/>
</ds:datastoreItem>
</file>

<file path=customXml/itemProps4.xml><?xml version="1.0" encoding="utf-8"?>
<ds:datastoreItem xmlns:ds="http://schemas.openxmlformats.org/officeDocument/2006/customXml" ds:itemID="{B27F640E-84DF-4F97-BC70-D045F1E6594F}">
  <ds:schemaRefs/>
</ds:datastoreItem>
</file>

<file path=customXml/itemProps5.xml><?xml version="1.0" encoding="utf-8"?>
<ds:datastoreItem xmlns:ds="http://schemas.openxmlformats.org/officeDocument/2006/customXml" ds:itemID="{3E012801-AEF3-4B57-8D19-46902A64BF32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6.xml><?xml version="1.0" encoding="utf-8"?>
<ds:datastoreItem xmlns:ds="http://schemas.openxmlformats.org/officeDocument/2006/customXml" ds:itemID="{1581BFFB-B4CE-47A8-BE77-DC1339B1E5A7}">
  <ds:schemaRefs/>
</ds:datastoreItem>
</file>

<file path=customXml/itemProps7.xml><?xml version="1.0" encoding="utf-8"?>
<ds:datastoreItem xmlns:ds="http://schemas.openxmlformats.org/officeDocument/2006/customXml" ds:itemID="{D8097D0C-BE3E-4AEC-9593-65CFCCB19297}">
  <ds:schemaRefs/>
</ds:datastoreItem>
</file>

<file path=customXml/itemProps8.xml><?xml version="1.0" encoding="utf-8"?>
<ds:datastoreItem xmlns:ds="http://schemas.openxmlformats.org/officeDocument/2006/customXml" ds:itemID="{1666F4C2-68F5-4840-A44A-1A646C0925A1}">
  <ds:schemaRefs/>
</ds:datastoreItem>
</file>

<file path=customXml/itemProps9.xml><?xml version="1.0" encoding="utf-8"?>
<ds:datastoreItem xmlns:ds="http://schemas.openxmlformats.org/officeDocument/2006/customXml" ds:itemID="{D7BABA95-BFFE-422B-8591-3271669EEA8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1103</Words>
  <Application>Microsoft Office PowerPoint</Application>
  <PresentationFormat>Custom</PresentationFormat>
  <Paragraphs>170</Paragraphs>
  <Slides>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Siemens 2016 – 16:9</vt:lpstr>
      <vt:lpstr>think-cell Slide</vt:lpstr>
      <vt:lpstr>The Siemens Development System Introduction January 2018</vt:lpstr>
      <vt:lpstr>Siemens establishes a Siemens Development System in PLM to become much faster and flexible</vt:lpstr>
      <vt:lpstr>Having the right mindset in place, the SDS method framework is the “operating toolkit” to become much faster and more flexible across PLM</vt:lpstr>
      <vt:lpstr>Eight principles of the Siemens Development System</vt:lpstr>
      <vt:lpstr>Methods of the Siemens Development System (1/2)</vt:lpstr>
      <vt:lpstr>Methods of the Siemens Development System (2/2)</vt:lpstr>
      <vt:lpstr>SDS Team in CT RDA DS EU CZ  </vt:lpstr>
    </vt:vector>
  </TitlesOfParts>
  <Company>SIEMENS AG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Josef Hofmeister | i-pointing</dc:creator>
  <cp:keywords>C_Restricted</cp:keywords>
  <cp:lastModifiedBy>Olga Sebestova</cp:lastModifiedBy>
  <cp:revision>225</cp:revision>
  <cp:lastPrinted>2016-06-08T09:09:44Z</cp:lastPrinted>
  <dcterms:created xsi:type="dcterms:W3CDTF">4011-07-13T04:03:29Z</dcterms:created>
  <dcterms:modified xsi:type="dcterms:W3CDTF">2018-05-18T05:29:01Z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ArticulateGUID">
    <vt:lpwstr>8EDAFE92-1BDD-4353-A312-16EC8CFC5D73</vt:lpwstr>
  </property>
  <property fmtid="{D5CDD505-2E9C-101B-9397-08002B2CF9AE}" pid="7" name="ArticulatePath">
    <vt:lpwstr>SIE_PPT_2010_16x9_ENG_v1-0_Vorstand</vt:lpwstr>
  </property>
  <property fmtid="{D5CDD505-2E9C-101B-9397-08002B2CF9AE}" pid="8" name="_NewReviewCycle">
    <vt:lpwstr/>
  </property>
  <property fmtid="{D5CDD505-2E9C-101B-9397-08002B2CF9AE}" pid="9" name="ContentTypeId">
    <vt:lpwstr>0x010100E9B493881CA7A440A91F38099B2A6D91</vt:lpwstr>
  </property>
  <property fmtid="{D5CDD505-2E9C-101B-9397-08002B2CF9AE}" pid="10" name="_AdHocReviewCycleID">
    <vt:i4>-2027469091</vt:i4>
  </property>
  <property fmtid="{D5CDD505-2E9C-101B-9397-08002B2CF9AE}" pid="11" name="_EmailSubject">
    <vt:lpwstr>SDS</vt:lpwstr>
  </property>
  <property fmtid="{D5CDD505-2E9C-101B-9397-08002B2CF9AE}" pid="12" name="_AuthorEmail">
    <vt:lpwstr>miroslav.kliment@siemens-healthineers.com</vt:lpwstr>
  </property>
  <property fmtid="{D5CDD505-2E9C-101B-9397-08002B2CF9AE}" pid="13" name="_AuthorEmailDisplayName">
    <vt:lpwstr>Kliment, Miroslav (HC SI DC SVK CA)</vt:lpwstr>
  </property>
  <property fmtid="{D5CDD505-2E9C-101B-9397-08002B2CF9AE}" pid="14" name="Document Confidentiality">
    <vt:lpwstr>Restricted</vt:lpwstr>
  </property>
  <property fmtid="{D5CDD505-2E9C-101B-9397-08002B2CF9AE}" pid="15" name="_ReviewCycleID">
    <vt:i4>1778439617</vt:i4>
  </property>
  <property fmtid="{D5CDD505-2E9C-101B-9397-08002B2CF9AE}" pid="16" name="_PreviousAdHocReviewCycleID">
    <vt:i4>552649052</vt:i4>
  </property>
  <property fmtid="{D5CDD505-2E9C-101B-9397-08002B2CF9AE}" pid="17" name="Order">
    <vt:r8>66100</vt:r8>
  </property>
  <property fmtid="{D5CDD505-2E9C-101B-9397-08002B2CF9AE}" pid="18" name="xd_ProgID">
    <vt:lpwstr/>
  </property>
  <property fmtid="{D5CDD505-2E9C-101B-9397-08002B2CF9AE}" pid="19" name="_SharedFileIndex">
    <vt:lpwstr/>
  </property>
  <property fmtid="{D5CDD505-2E9C-101B-9397-08002B2CF9AE}" pid="20" name="_SourceUrl">
    <vt:lpwstr/>
  </property>
  <property fmtid="{D5CDD505-2E9C-101B-9397-08002B2CF9AE}" pid="21" name="TemplateUrl">
    <vt:lpwstr/>
  </property>
</Properties>
</file>